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1" r:id="rId2"/>
    <p:sldMasterId id="2147483687" r:id="rId3"/>
    <p:sldMasterId id="2147483694" r:id="rId4"/>
    <p:sldMasterId id="2147483701" r:id="rId5"/>
    <p:sldMasterId id="2147483708" r:id="rId6"/>
  </p:sldMasterIdLst>
  <p:notesMasterIdLst>
    <p:notesMasterId r:id="rId20"/>
  </p:notesMasterIdLst>
  <p:handoutMasterIdLst>
    <p:handoutMasterId r:id="rId21"/>
  </p:handoutMasterIdLst>
  <p:sldIdLst>
    <p:sldId id="269" r:id="rId7"/>
    <p:sldId id="270" r:id="rId8"/>
    <p:sldId id="289" r:id="rId9"/>
    <p:sldId id="981" r:id="rId10"/>
    <p:sldId id="279" r:id="rId11"/>
    <p:sldId id="982" r:id="rId12"/>
    <p:sldId id="983" r:id="rId13"/>
    <p:sldId id="984" r:id="rId14"/>
    <p:sldId id="987" r:id="rId15"/>
    <p:sldId id="986" r:id="rId16"/>
    <p:sldId id="989" r:id="rId17"/>
    <p:sldId id="990" r:id="rId18"/>
    <p:sldId id="27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510"/>
    <a:srgbClr val="F22900"/>
    <a:srgbClr val="F12900"/>
    <a:srgbClr val="EA0000"/>
    <a:srgbClr val="0D50B3"/>
    <a:srgbClr val="FF8000"/>
    <a:srgbClr val="F11E00"/>
    <a:srgbClr val="00E7EF"/>
    <a:srgbClr val="FFE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D9C6D-9891-4538-AFE6-C4670E304139}" v="13" dt="2021-10-18T09:12:32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5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168" y="-8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1361770-CF84-48C2-8710-34DAB79A9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B9B36-94C5-4135-B352-9570B260F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ja-JP" sz="1000" dirty="0"/>
              <a:t>© 2021 Fujitsu Limited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 descr="FUJITSU-RESTRICTED">
            <a:extLst>
              <a:ext uri="{FF2B5EF4-FFF2-40B4-BE49-F238E27FC236}">
                <a16:creationId xmlns:a16="http://schemas.microsoft.com/office/drawing/2014/main" id="{99202B07-4062-4415-96C7-40564AD5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2022/12/18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n-lt"/>
              </a:defRPr>
            </a:lvl1pPr>
          </a:lstStyle>
          <a:p>
            <a:r>
              <a:rPr lang="en-US" altLang="ja-JP" dirty="0"/>
              <a:t>© 2021 Fujitsu Limited</a:t>
            </a:r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898F0D3A-E336-4D1B-9166-7BFFCA7B6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90E71F2-BA6A-487D-B41A-A18BCF9374E8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47BB55D-B0C7-40B9-8FB8-5E3B28F45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F57DD2-FC4F-4793-B4C5-741DB474DD5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A51FE38-EA8A-4AB0-A74B-F30D1ACACEA9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65D88E46-7270-44E2-81A8-EB8553E4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0"/>
            <a:ext cx="4574308" cy="514349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19DA865-788F-409C-A5A9-AAD02B2EC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">
            <a:extLst>
              <a:ext uri="{FF2B5EF4-FFF2-40B4-BE49-F238E27FC236}">
                <a16:creationId xmlns:a16="http://schemas.microsoft.com/office/drawing/2014/main" id="{21D389CF-3C09-41FB-BE16-88507DF1B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5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80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8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942DAA-5B1E-4BC8-AA6F-EA5B2B43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41AE66-2FB0-4E27-9647-2D334B476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092E13-9544-4953-9CFB-AB60C8F7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75CE4-A311-47EE-9C87-9B684422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0CF8C6-9081-4F28-A166-84DCE7F2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419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CA326-B933-45C1-A6E4-5B53DFCE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BE2EB-2E3B-4D32-A23D-1369E716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5D47B0-2D81-4A4F-8640-74146DB7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CBE453-1523-4286-B8D0-5996E400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0276D4-38A3-450E-9C29-BEBCE43F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540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BA0036-3F5D-4E2F-9F80-84E94731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808D30-2509-4C9E-9C20-C137F2EB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FC9782-E477-4B10-A3BE-7D781119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A0E416-A9F3-4400-BA63-0EE7030A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57D931-526A-4534-95E9-2519232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67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D4EFBCF-21C4-49AF-9F59-1C260936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FF2C24F-9A2D-408F-BDD4-FD7F8E725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8FEBBDAB-35D1-4151-83A1-549D6CCCD0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DEACCECC-423B-4DBA-8712-71A72BA969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3CAE5D9-F6CA-45AC-BA09-672F5EAD47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5A8B41E-3FA2-407A-BF02-316624DF81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4A96B42-9DCF-4E0C-A1EC-9F3B472C5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53E6BD8-940F-4836-82FE-4AEA5611C7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B7286374-9BCE-4AE0-8373-240314B6698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DCBB2F85-AC22-4080-89BD-60D08D20E3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6F62EF2-9058-4060-BBF7-A3C231B44E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1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C27D1-4BD3-47CF-AA0D-B94F239E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76C349-8F6E-4381-BD13-550F9355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6E02FA-DA4C-4D89-BCFB-B4D465923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8FA345-4BEA-4A66-A309-9D4EEACF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AF3C3E-7597-42FF-B885-4528704B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65CCF9-C266-48F7-A0D5-A43D16D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416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4C46B9-DA34-451E-891E-7D3CC94A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43B2E0-F100-434E-A170-D5051157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357DE6-DE6A-4474-8694-385AE86C8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769074D-C982-4E44-9213-6A59FA2ED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A4655A2-E34F-41AF-A4AA-560873705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2BDD3A-4BF8-4BE9-AAFF-AFA0B6D7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DEF5CFD-5402-47E6-9084-7BB39680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51B031-D220-4066-8184-9C530C0A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570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0ED69-8DBF-4F7D-B17E-2D81BCD5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0E6808-CCAD-4C1C-B5CB-E185D0C5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28CC2E-0256-4259-A851-6FE96EC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828164-F98C-49D1-B5CE-B5CAA55D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76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82CDCF-E685-4448-BC24-0E972EA8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0D2E0C-3F8E-45C7-8110-209A5BB0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167501-24AB-430A-B00F-732E0D1B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994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D1A5C-98C0-4AAB-BF1B-8A4F0147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B7290-460E-40DE-BB57-FF6752DC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1C0472-1A1C-442F-AE45-CFA513EF5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B359B1-E884-41C2-AA74-E1C8CE13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84C0E0-566A-4930-A325-FA8F4294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B28041-E1F2-4557-ACD1-377917CE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32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A2479-3C6B-4787-96F8-DAE9736A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CA8956-C661-425D-A0DE-D188CF3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EDED6D-DA47-4B01-9ACA-66125A0C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056521-D221-4A0F-8C27-924D2E70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E631E4-FE26-48D7-AF0C-2BE706C3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CB0992-7E13-43FE-876A-9D9FA5DA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090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9ECB9-FC3E-4CE5-8115-24CC8DCE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1C06E-38A6-4971-A218-A5E40413D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495877-64DC-4A87-B253-6AD36B99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745D81-9BA1-4F8F-B4FA-071D65E3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014B9D-6E7C-4F59-B70F-E5CAD19B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262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2EEF6E-2B9E-41E8-A88E-3506153C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1CF6F6-6927-465C-A52B-0F07B9F1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0A0893-AFBA-4257-9159-8BF762C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956AE8-F12A-4B07-8FA3-1AD9272B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8688B5-B293-4F51-9C75-3E8BD78B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070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0F183-95C6-4897-98A5-76AECE74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7EA5B0-F2BA-4D68-B658-1860247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690359-F444-49D4-8814-44BD72C3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5D802C-A0CB-470F-8466-A019191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33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765EBA0-924F-46C1-A41B-7106FA2BC14C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31A36B24-942C-4095-9C37-A6B8EF3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DCF7E5E-85E4-4AF1-9BB9-084F36FD458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B68B956-2BF0-4EE1-B3E5-64A1220FCC77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B6BF119-5D06-4C57-8EAE-674AA1AB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75E11D-C9AA-4663-A282-10FCA95F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1779F1EC-6092-4AE2-993F-BA8D62008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4">
            <a:extLst>
              <a:ext uri="{FF2B5EF4-FFF2-40B4-BE49-F238E27FC236}">
                <a16:creationId xmlns:a16="http://schemas.microsoft.com/office/drawing/2014/main" id="{135C2329-C01B-4504-A6AF-F0F84C77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" y="0"/>
            <a:ext cx="9147692" cy="5145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5C741B-4F23-4A5A-B2F2-43B0E042F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4D83FF5A-7986-487F-BF67-37003F5FF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77A18CA-8CEE-4EF8-BA5D-0CC91F8CA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69E327E6-6B14-4D55-BFEB-55987041E9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F018237D-D398-4E1C-BBA3-83249B5018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E572FADC-D721-4B37-B01D-298441D543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8382161-D558-4B81-AB5D-697F0CD770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475CDF7E-AD3B-4202-B168-15B5F71F4A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422411B6-F057-4DD5-80A7-0EA7448A5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D229BD23-F641-4A36-9009-31703BBB05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BF568ECE-7F24-40D9-A772-69450E82CA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677D40A-354B-482E-A306-4778D1FF41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445479BD-1DCA-4BF5-8DB0-D132789005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DF1871A2-776F-4688-A001-19FDD932A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96126C7-FE11-4401-8BF7-C2CFDEDB2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FE7AB604-4662-4DA1-AC73-5A875CC89B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2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4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4E56A5FF-7983-4F3F-998C-4FCC13645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F72A11-6755-4030-BDFD-3A96216E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8914DA27-19D7-4BEC-B505-361082E674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CEDC47B5-620A-4117-9C27-11D7D94EAC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F0A812-CBAA-4FD5-97D2-BA1FCF69F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63DCC412-3933-4321-816B-68D4F47F04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41CA1594-90C7-480F-B384-470D1D1951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FF5F93A2-BCD9-4BCD-AFA5-3960D14656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EBAA9724-AF63-4DFA-A6A6-E063C92D03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16E7E4E0-84FC-40F1-B4ED-AF9CE7692A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D29FFFE0-D8E6-4460-9958-3F2438FDE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325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76" y="725264"/>
            <a:ext cx="7947907" cy="3877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976" y="1200151"/>
            <a:ext cx="7947907" cy="3394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9798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13588A0-9EE1-45DB-AB9A-467C54E26937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596B98C7-781F-4536-B5C4-18043DA6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F2E162E-5CDF-4C59-B50F-45807789795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EAE54AE-728D-4837-A493-68A7F41490CD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F3A17FBF-0F15-49B5-8254-7B397FC1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9372B81-F813-41A5-AD5F-5F4DBD8B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9C31B746-A8F8-4611-ABDF-519287708F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1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D3D11A7B-F80C-465E-B6DE-E810937154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3C86E9-9CFC-47C4-8348-79557433F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386" y="0"/>
            <a:ext cx="2540614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2E89F08-9FF0-44CC-99D7-CF0DB4A30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2E59437B-C78F-48A5-A38A-B176511A30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B2E4EB6-D237-4518-9C73-DE5C54C72C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F0D2A94-9EF1-4384-ADB6-368C07226C3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5C443E6-CC4C-46EE-B348-6274094F63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0E6B30E-9B50-48C8-BEC8-D47A4FDB034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42BDF19-552E-4A72-89B1-543953F351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9D31A690-ED1D-4142-9FEF-404C47BF26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43085875-021F-4A1F-AD58-5F66404BE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5CB1D027-A0D8-493A-A262-FE708006D4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01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16">
            <a:extLst>
              <a:ext uri="{FF2B5EF4-FFF2-40B4-BE49-F238E27FC236}">
                <a16:creationId xmlns:a16="http://schemas.microsoft.com/office/drawing/2014/main" id="{6A65D4B8-736F-4707-B1C2-BCE519136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5"/>
            <a:ext cx="9144000" cy="5141190"/>
          </a:xfrm>
          <a:prstGeom prst="rect">
            <a:avLst/>
          </a:prstGeom>
        </p:spPr>
      </p:pic>
      <p:sp>
        <p:nvSpPr>
          <p:cNvPr id="23" name="正方形/長方形 3">
            <a:extLst>
              <a:ext uri="{FF2B5EF4-FFF2-40B4-BE49-F238E27FC236}">
                <a16:creationId xmlns:a16="http://schemas.microsoft.com/office/drawing/2014/main" id="{A4FBD5D4-D432-4803-81A6-7AEC711CB7AE}"/>
              </a:ext>
            </a:extLst>
          </p:cNvPr>
          <p:cNvSpPr/>
          <p:nvPr userDrawn="1"/>
        </p:nvSpPr>
        <p:spPr>
          <a:xfrm>
            <a:off x="3200400" y="-2055"/>
            <a:ext cx="5943600" cy="51444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4" name="Group 22" descr="Fujitsu">
            <a:extLst>
              <a:ext uri="{FF2B5EF4-FFF2-40B4-BE49-F238E27FC236}">
                <a16:creationId xmlns:a16="http://schemas.microsoft.com/office/drawing/2014/main" id="{6E37DBFF-D31C-40C9-BCD3-E7ABF6E4D2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C9A06336-F34B-47BD-8F54-C583D0CC5F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B1CD228B-92C5-40BC-A38D-3659627184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E27CA57B-517A-400E-80AB-D7799FDE18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AEA11D36-7A4F-47F5-8C43-C69DACBEFA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7E5F0F0E-4EA5-4310-80AC-C46A583136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68570DA-CDDB-4EA8-A427-343C29E2B1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1EE42F2-DAA3-4CF0-AC07-D48D70CDDE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B1495B60-34F8-4B73-B90F-F374D1D23BD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20" name="図 19" descr="FUJITSU-RESTRICTED">
            <a:extLst>
              <a:ext uri="{FF2B5EF4-FFF2-40B4-BE49-F238E27FC236}">
                <a16:creationId xmlns:a16="http://schemas.microsoft.com/office/drawing/2014/main" id="{2482D00F-07C6-447A-BE20-09AFF35043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1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5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C3CC7F0B-AADE-412C-B60A-4E0FC147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D129C6F-86A0-4BA7-9ADB-9DE008E7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D34983F-F1BF-4AAF-BDB0-BB42492764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5AB30F24-4A86-462F-B18A-40464E8E6E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2361F67D-9639-4498-981B-E168993B94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AF1DF29F-C29B-4DF4-8CDE-A37C78D95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E66184CE-B460-42B6-AC1B-7A7202CFF5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00B6AC7B-8C33-466A-8C33-7D1FB9ED24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56CCF0F8-4F0F-4F17-9FE9-7DF0DB5D13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D9F3E2D0-804F-435B-9365-8E5EBF3AAF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1E7F0BE7-8A45-40E6-B1AA-EF7159532B4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657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E3826-75DA-4936-8E3C-584E493E27CA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F56480C-AB60-4DF7-9191-F8F17376C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3E77EC2-27D2-4DBE-B759-8AD9C1433E17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1F8E3A9-4AE4-4E75-BA37-96A419556EB1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EB77167-B7BE-4EC7-B5DA-933C0FAC5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34050B-DD4D-424F-9A00-68FCFFB7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7DBF376F-6880-41E2-800D-89B81C3923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7F87E78-EA36-48C1-92DA-2769A0F0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234" y="0"/>
            <a:ext cx="2544766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E2B414C-DB72-4519-8D20-5814F915D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96C56464-FE5E-46F1-A77A-55626B2E06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E3C1741-ED27-4B9E-AE80-690AC39395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A9657BD3-6E90-4030-ADE7-F12CE1A747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17163E6A-8863-4CE6-8FEB-0ABFE14363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CEFC5EE-1C81-447C-97E6-D6DCC8738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2CC44A4-E4E1-4043-8207-FDCD8E7896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FD3D8A97-1880-4831-A6BB-15C525B0AE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A4C2DC41-D4E5-4347-85BB-8A7DDBB420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707948D5-7F67-4FCA-9C27-A43A50E7F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7E6E7E89-4647-4356-9034-27B6DD27A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27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E622A24C-B9EF-4523-A144-E58A81D95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819CB6-E292-474B-996F-EE71599BFB13}"/>
              </a:ext>
            </a:extLst>
          </p:cNvPr>
          <p:cNvSpPr/>
          <p:nvPr userDrawn="1"/>
        </p:nvSpPr>
        <p:spPr>
          <a:xfrm>
            <a:off x="6188926" y="0"/>
            <a:ext cx="2955073" cy="51444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C1569F6-B679-4358-B2EE-3A4173DEC7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F3BD7295-D6D1-40AB-A566-C44F27B9F4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7A140F44-A975-4A7F-B430-2BB6BB4052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217AFC30-6441-4A58-A42A-53948D8D83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2326C7B4-A331-4721-8779-B4F6BDE8681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2D462C80-92B2-4E09-B772-F16BAE7B02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F46C478-2666-4792-8F33-274E56F099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E0CB2FBB-3559-4D06-B2FE-ABB7D98E14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E095E0DC-A0F0-4494-8763-4EA34DB128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EA34167-B424-4203-AC29-6253478BC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3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7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5D21EBD-DA68-4076-B8E5-3F277F4E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43F90D6-8B2E-4047-AB55-879E1DF8B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0EEF4F5E-52FB-4753-B3BC-79D3C617C5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45A82091-0EA4-49EE-8064-87A2F80263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673376-C85F-4D44-A541-17FDEDAB12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A60B2F4-9EAF-491C-8A11-537A73A82C5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7FD0D03F-D284-463A-890B-0948AD28D1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EFC618C6-1087-42C5-9A37-863B3E1DB6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95F0AF35-054F-4D6F-A407-E71ECE0620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F8A46795-0111-4454-80DD-2AE633EBE9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5C499AE8-78BB-468E-B1A5-70A40D64CD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50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CC040103-2CE4-4B0F-977B-E91DFBE6E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00" y="0"/>
            <a:ext cx="2541600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0" name="図 9" descr="FUJITSU-RESTRICTED">
            <a:extLst>
              <a:ext uri="{FF2B5EF4-FFF2-40B4-BE49-F238E27FC236}">
                <a16:creationId xmlns:a16="http://schemas.microsoft.com/office/drawing/2014/main" id="{C6C522EF-186A-4734-A5BA-D6BE481D37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94754D7-986E-49BC-BDDD-EA2CE46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pic>
        <p:nvPicPr>
          <p:cNvPr id="13" name="図 12" descr="Fujitsu">
            <a:extLst>
              <a:ext uri="{FF2B5EF4-FFF2-40B4-BE49-F238E27FC236}">
                <a16:creationId xmlns:a16="http://schemas.microsoft.com/office/drawing/2014/main" id="{E669CAD5-3A65-49BD-AE3B-B8A79AD9B2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22" y="99077"/>
            <a:ext cx="1227600" cy="7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1FBC356-5CD7-40B3-8B26-60C32767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744BB68B-B4DD-4D13-9722-94835243C3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D8C80988-6B24-4701-8467-7A881672C2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7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95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2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1B5A835-DAA5-40ED-BAEF-4398B8FE6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FDB91B8-2023-4AEC-88C4-4BEFF829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C88D4683-D29C-4AFC-9C7D-28FC444B76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E2CDFC99-1E29-4E06-B4AB-E0ABF407E4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368A26B0-361C-4E8D-9947-FE991EABAB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EDA1D52C-020B-49F4-9AD7-6E422B67FE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BB34BB68-F668-415F-8E5E-A1551FBE46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97C9D053-B59B-4C49-9D99-E26E3B2DB7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67AB918F-0554-48BD-983A-ECEB141BA8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038290FB-B97C-45E5-A13E-C05E745666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7FA40D80-06F4-4972-B5DD-723B766D62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7285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9.jpe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AF93559C-FA21-4DD5-A79E-BFA1019F2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3"/>
            <a:ext cx="9144000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grpSp>
        <p:nvGrpSpPr>
          <p:cNvPr id="28" name="Group 27" descr="Fujitsu">
            <a:extLst>
              <a:ext uri="{FF2B5EF4-FFF2-40B4-BE49-F238E27FC236}">
                <a16:creationId xmlns:a16="http://schemas.microsoft.com/office/drawing/2014/main" id="{E731D7CE-6321-4316-88D9-DA362D2E6CE1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31D6D802-1B88-4F13-A715-C2629E13FD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19482789-23D8-4206-B790-DCC088D72F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480FC312-367A-4511-9E90-2BC3838314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B9000C99-83C3-43B9-86D8-69F00D2D2B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FFB5199F-D603-4D99-98BF-79C0ED8691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BF85E3E-59DE-4A1C-A9F5-48FC4704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E108AA92-74C6-4E89-A2EF-14C7B0C4D7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4A7819A2-BBC8-42A0-B3F4-F6090BDCA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 dirty="0"/>
              <a:t>© 2021 Fujitsu Limited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A0809844-F033-4E1E-B42E-DB61D5E19C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6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5" r:id="rId2"/>
    <p:sldLayoutId id="2147483672" r:id="rId3"/>
    <p:sldLayoutId id="2147483684" r:id="rId4"/>
    <p:sldLayoutId id="2147483686" r:id="rId5"/>
    <p:sldLayoutId id="2147483662" r:id="rId6"/>
    <p:sldLayoutId id="2147483731" r:id="rId7"/>
    <p:sldLayoutId id="2147483732" r:id="rId8"/>
    <p:sldLayoutId id="2147483674" r:id="rId9"/>
    <p:sldLayoutId id="2147483772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146" userDrawn="1">
          <p15:clr>
            <a:srgbClr val="F26B43"/>
          </p15:clr>
        </p15:guide>
        <p15:guide id="4" pos="561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orient="horz" pos="145" userDrawn="1">
          <p15:clr>
            <a:srgbClr val="F26B43"/>
          </p15:clr>
        </p15:guide>
        <p15:guide id="7" orient="horz" pos="599" userDrawn="1">
          <p15:clr>
            <a:srgbClr val="F26B43"/>
          </p15:clr>
        </p15:guide>
        <p15:guide id="8" orient="horz" pos="29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4AA3E3-F1ED-4580-89F7-A84B1DE2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20F585-B5D4-4292-ACBE-23A64DA1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3D5936-7FD8-4326-A5C7-182A84A0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C577-8207-407F-BB7F-EEF318A8C5FB}" type="datetimeFigureOut">
              <a:rPr kumimoji="1" lang="ja-JP" altLang="en-US" smtClean="0"/>
              <a:t>2022/12/18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5922D-2A2E-4A0C-8654-40A50BC6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B3A99B-DD88-40B5-A350-918132512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5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14C7F19C-94E8-465D-A5C2-B08E008B7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2"/>
            <a:ext cx="9144000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7DF2C3F6-E622-447A-AA4B-51510F472938}"/>
              </a:ext>
            </a:extLst>
          </p:cNvPr>
          <p:cNvSpPr/>
          <p:nvPr userDrawn="1"/>
        </p:nvSpPr>
        <p:spPr bwMode="gray">
          <a:xfrm>
            <a:off x="6796877" y="-2144"/>
            <a:ext cx="2347122" cy="7145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0A8F8045-DA80-4959-AA1B-57DEBD5E1D24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299F9557-41A7-45E2-AD64-6A53B1126E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B728E204-8C6E-4622-BAA9-53F87595BB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6D83094A-A951-4E6D-B76C-2C325F8C8B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DDEC407-CEFC-44A6-B878-46160503C8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F8DEBAFE-A40E-4D3A-9E02-6EC660244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11E3D4DE-2E8B-4AA7-A87E-B66AC738BB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A1A65C35-9A9B-4FD6-8C26-D8B9CF31FA5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85A7CD54-3DC1-452A-A77B-749701E2C4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5FA372CF-518F-49F1-84E9-A9D99CDFB1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0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733" r:id="rId7"/>
    <p:sldLayoutId id="2147483734" r:id="rId8"/>
    <p:sldLayoutId id="2147483693" r:id="rId9"/>
    <p:sldLayoutId id="214748378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1B0F958-6CC1-4F4C-9FC9-FE113708412A}"/>
              </a:ext>
            </a:extLst>
          </p:cNvPr>
          <p:cNvGrpSpPr/>
          <p:nvPr userDrawn="1"/>
        </p:nvGrpSpPr>
        <p:grpSpPr bwMode="gray">
          <a:xfrm>
            <a:off x="1143" y="-3923"/>
            <a:ext cx="9142857" cy="716400"/>
            <a:chOff x="1143" y="-3923"/>
            <a:chExt cx="9142857" cy="716400"/>
          </a:xfrm>
        </p:grpSpPr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A98FC027-C738-4D9D-A475-3FE6B15A3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143" y="-3923"/>
              <a:ext cx="9142857" cy="716400"/>
            </a:xfrm>
            <a:prstGeom prst="rect">
              <a:avLst/>
            </a:prstGeom>
          </p:spPr>
        </p:pic>
        <p:sp>
          <p:nvSpPr>
            <p:cNvPr id="41" name="正方形/長方形 3">
              <a:extLst>
                <a:ext uri="{FF2B5EF4-FFF2-40B4-BE49-F238E27FC236}">
                  <a16:creationId xmlns:a16="http://schemas.microsoft.com/office/drawing/2014/main" id="{4C033CB7-E22F-4E09-9A33-B33A706BB35B}"/>
                </a:ext>
              </a:extLst>
            </p:cNvPr>
            <p:cNvSpPr/>
            <p:nvPr userDrawn="1"/>
          </p:nvSpPr>
          <p:spPr bwMode="gray">
            <a:xfrm>
              <a:off x="6637867" y="-2055"/>
              <a:ext cx="2506132" cy="7145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51" name="Group 27" descr="Fujitsu">
            <a:extLst>
              <a:ext uri="{FF2B5EF4-FFF2-40B4-BE49-F238E27FC236}">
                <a16:creationId xmlns:a16="http://schemas.microsoft.com/office/drawing/2014/main" id="{D190A9A3-6859-4627-AA33-100600AED09B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7C8564F0-DCB6-4263-865F-38C7D0A0B2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69C06DB5-EEF8-472F-848F-7496C3731F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12F21603-F1A8-4B46-9714-771D2088C5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A35D9F0D-5318-4F90-BE0A-3708F21F72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64DB1CD-6C78-48D5-8547-29AD6E9254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13773711-7841-4A08-9BCE-AFBE53A9F8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77F5944A-8B09-4E7F-ACAD-BBA78FA7C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0580FB69-8275-4EA3-B402-A3E3B7D501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CD67450D-0A6A-459A-82ED-6773C4417B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35" r:id="rId7"/>
    <p:sldLayoutId id="2147483736" r:id="rId8"/>
    <p:sldLayoutId id="214748370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E7EF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EF814A34-65F2-4BEB-B061-03E46942B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E52DD1F5-3903-4E39-8444-47947DF80896}"/>
              </a:ext>
            </a:extLst>
          </p:cNvPr>
          <p:cNvSpPr/>
          <p:nvPr userDrawn="1"/>
        </p:nvSpPr>
        <p:spPr bwMode="gray">
          <a:xfrm>
            <a:off x="7271191" y="-2055"/>
            <a:ext cx="1872808" cy="714532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6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9CD03FB8-A348-43F0-9C65-FFBA2D4A3452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109B0727-CE83-4C4C-890C-3AAB570343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0C19E0DE-F4B3-4BB0-A327-57E979F6D8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316B45B9-C836-4B38-BB1B-34C488B3E6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A4EB8276-D28F-4961-989D-C9F0D95847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5EC74B8D-6CBA-4C8E-BB08-23D0B5B2D1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ECBE6C06-936E-4E3E-9C58-79FBA69938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0814CA88-8B5C-47B5-9D1E-70BBC92127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7B6D7C8-0DC1-45C5-83B7-E9064B4AE6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DDD1C4C3-4360-4B42-915B-DEC9D27E0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37" r:id="rId7"/>
    <p:sldLayoutId id="2147483738" r:id="rId8"/>
    <p:sldLayoutId id="214748370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6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7A7003-EBE5-443B-A033-0D779195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A1B94927-F267-437F-A6F6-FD8F452365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8F899656-E948-4F97-89D4-542B55976D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39" r:id="rId7"/>
    <p:sldLayoutId id="2147483740" r:id="rId8"/>
    <p:sldLayoutId id="21474837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FFE700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7C56EF-C35B-7BB5-E7B4-91EDB43E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96" y="2155132"/>
            <a:ext cx="5219884" cy="443198"/>
          </a:xfrm>
        </p:spPr>
        <p:txBody>
          <a:bodyPr/>
          <a:lstStyle/>
          <a:p>
            <a:r>
              <a:rPr lang="ja-JP" altLang="en-US" sz="3200" dirty="0">
                <a:solidFill>
                  <a:srgbClr val="F22900"/>
                </a:solidFill>
              </a:rPr>
              <a:t>エキスパート研修終期発表</a:t>
            </a:r>
            <a:endParaRPr lang="zh-Hans-MO" altLang="en-US" sz="3200" dirty="0">
              <a:solidFill>
                <a:srgbClr val="F229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80CC470-1DC8-E420-8D23-8F5FCFEB5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00" y="2907180"/>
            <a:ext cx="4790967" cy="270360"/>
          </a:xfrm>
        </p:spPr>
        <p:txBody>
          <a:bodyPr/>
          <a:lstStyle/>
          <a:p>
            <a:r>
              <a:rPr lang="en-US" altLang="zh-Hans-MO" sz="16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Spring Cloud</a:t>
            </a:r>
            <a:r>
              <a:rPr lang="zh-CN" altLang="en-US" sz="16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微服务架构应用和推广</a:t>
            </a: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B9DFE9-8F12-4BEC-585A-99B404D5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TextBox 56">
            <a:extLst>
              <a:ext uri="{FF2B5EF4-FFF2-40B4-BE49-F238E27FC236}">
                <a16:creationId xmlns:a16="http://schemas.microsoft.com/office/drawing/2014/main" id="{F0176505-3913-3B2C-80B9-29EB92C8304A}"/>
              </a:ext>
            </a:extLst>
          </p:cNvPr>
          <p:cNvSpPr txBox="1"/>
          <p:nvPr/>
        </p:nvSpPr>
        <p:spPr>
          <a:xfrm>
            <a:off x="220796" y="3486390"/>
            <a:ext cx="304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第三健康ソリューション開発部</a:t>
            </a:r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・劉雲超</a:t>
            </a:r>
            <a:endParaRPr kumimoji="1" lang="zh-CN" altLang="en-US" sz="1200" b="1" dirty="0">
              <a:solidFill>
                <a:srgbClr val="F22900"/>
              </a:solidFill>
              <a:latin typeface="+mj-lt"/>
              <a:ea typeface="+mj-ea"/>
              <a:cs typeface="+mj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32A6C80-5D3D-CE25-076B-CCF627EE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4EC857-190D-91AA-1C5F-DD26F840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4839E4F-ACF4-B33D-97CB-874A538D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4B84CB-4638-D99B-9535-37AA733C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7" y="1077204"/>
            <a:ext cx="3485514" cy="36887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0AAC40-53D3-CEC3-2984-395277B5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26" y="986465"/>
            <a:ext cx="5014908" cy="400961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393FE1C-35E1-A034-8644-C9F03D9E5F85}"/>
              </a:ext>
            </a:extLst>
          </p:cNvPr>
          <p:cNvSpPr/>
          <p:nvPr/>
        </p:nvSpPr>
        <p:spPr>
          <a:xfrm>
            <a:off x="1333209" y="284092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服务注册中心监控画面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3BCF1E-6E84-1A70-AC3F-79CB4890A937}"/>
              </a:ext>
            </a:extLst>
          </p:cNvPr>
          <p:cNvSpPr/>
          <p:nvPr/>
        </p:nvSpPr>
        <p:spPr>
          <a:xfrm>
            <a:off x="3750181" y="307010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消费者调用服务获取数据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CFEEE90-B79D-6584-503E-D0A6D4B6ECB5}"/>
              </a:ext>
            </a:extLst>
          </p:cNvPr>
          <p:cNvSpPr txBox="1"/>
          <p:nvPr/>
        </p:nvSpPr>
        <p:spPr>
          <a:xfrm>
            <a:off x="101212" y="707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示例工程运行结果展示</a:t>
            </a:r>
          </a:p>
        </p:txBody>
      </p:sp>
    </p:spTree>
    <p:extLst>
      <p:ext uri="{BB962C8B-B14F-4D97-AF65-F5344CB8AC3E}">
        <p14:creationId xmlns:p14="http://schemas.microsoft.com/office/powerpoint/2010/main" val="15601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AE2430-0A86-3456-90A8-659DE6F7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D38743-B4A7-47E8-D692-629F2F00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CEABFCBA-B199-5E3B-4F50-7AF86979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44F619-DE62-A739-8756-E387492E4E8E}"/>
              </a:ext>
            </a:extLst>
          </p:cNvPr>
          <p:cNvSpPr/>
          <p:nvPr/>
        </p:nvSpPr>
        <p:spPr>
          <a:xfrm>
            <a:off x="208827" y="998159"/>
            <a:ext cx="2988083" cy="3811164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87A48D-C50B-0D52-FD91-3A9F267FC0F7}"/>
              </a:ext>
            </a:extLst>
          </p:cNvPr>
          <p:cNvSpPr/>
          <p:nvPr/>
        </p:nvSpPr>
        <p:spPr>
          <a:xfrm>
            <a:off x="307126" y="1305287"/>
            <a:ext cx="2785081" cy="1765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652047-8EFA-607A-C38B-A51BD3800DB5}"/>
              </a:ext>
            </a:extLst>
          </p:cNvPr>
          <p:cNvSpPr/>
          <p:nvPr/>
        </p:nvSpPr>
        <p:spPr>
          <a:xfrm>
            <a:off x="474650" y="1675231"/>
            <a:ext cx="114474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環境制御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B1A0112-0E04-BBEF-B1B6-8DC735F2C80C}"/>
              </a:ext>
            </a:extLst>
          </p:cNvPr>
          <p:cNvSpPr/>
          <p:nvPr/>
        </p:nvSpPr>
        <p:spPr>
          <a:xfrm>
            <a:off x="1772958" y="1681048"/>
            <a:ext cx="113776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スマトフォン画面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5CE7D90-8A8F-5F21-83E0-DAB2BACD858E}"/>
              </a:ext>
            </a:extLst>
          </p:cNvPr>
          <p:cNvSpPr/>
          <p:nvPr/>
        </p:nvSpPr>
        <p:spPr>
          <a:xfrm>
            <a:off x="474650" y="2009116"/>
            <a:ext cx="1144744" cy="251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ロボットサービス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D69A52C-D944-6081-AFC3-46950FE056DD}"/>
              </a:ext>
            </a:extLst>
          </p:cNvPr>
          <p:cNvSpPr/>
          <p:nvPr/>
        </p:nvSpPr>
        <p:spPr>
          <a:xfrm>
            <a:off x="1772958" y="2009116"/>
            <a:ext cx="1137763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マスター管理画面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6" name="テキスト ボックス 21">
            <a:extLst>
              <a:ext uri="{FF2B5EF4-FFF2-40B4-BE49-F238E27FC236}">
                <a16:creationId xmlns:a16="http://schemas.microsoft.com/office/drawing/2014/main" id="{E852A5EF-1E10-4988-546B-7DB1786A572A}"/>
              </a:ext>
            </a:extLst>
          </p:cNvPr>
          <p:cNvSpPr txBox="1"/>
          <p:nvPr/>
        </p:nvSpPr>
        <p:spPr>
          <a:xfrm>
            <a:off x="457707" y="2706838"/>
            <a:ext cx="2459994" cy="246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900">
                <a:solidFill>
                  <a:schemeClr val="tx1"/>
                </a:solidFill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スマート農業サービス</a:t>
            </a:r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F5E418B-75FD-1D63-64B9-CD2A1C97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39" y="3280673"/>
            <a:ext cx="389166" cy="58811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6F95FFC-8905-DFF4-AA75-BDA072C2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39" y="3338448"/>
            <a:ext cx="632349" cy="518086"/>
          </a:xfrm>
          <a:prstGeom prst="rect">
            <a:avLst/>
          </a:prstGeom>
        </p:spPr>
      </p:pic>
      <p:pic>
        <p:nvPicPr>
          <p:cNvPr id="20" name="グラフィックス 19" descr="ロボット 単色塗りつぶし">
            <a:extLst>
              <a:ext uri="{FF2B5EF4-FFF2-40B4-BE49-F238E27FC236}">
                <a16:creationId xmlns:a16="http://schemas.microsoft.com/office/drawing/2014/main" id="{885F959B-05D5-1494-FCE5-5F00E1C75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53" y="3274060"/>
            <a:ext cx="632349" cy="63234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C4A797-F4F5-9C0A-2AB9-D32703A2506D}"/>
              </a:ext>
            </a:extLst>
          </p:cNvPr>
          <p:cNvSpPr txBox="1"/>
          <p:nvPr/>
        </p:nvSpPr>
        <p:spPr>
          <a:xfrm>
            <a:off x="304353" y="4048487"/>
            <a:ext cx="278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服务端项目采用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技术体系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原生支持微服务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项目分层明确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逐步向微服务转变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567E7FF-53CF-AAE4-5BF3-BB25C6273EE5}"/>
              </a:ext>
            </a:extLst>
          </p:cNvPr>
          <p:cNvSpPr txBox="1"/>
          <p:nvPr/>
        </p:nvSpPr>
        <p:spPr>
          <a:xfrm>
            <a:off x="390887" y="858559"/>
            <a:ext cx="14937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900" b="1" dirty="0">
                <a:solidFill>
                  <a:srgbClr val="C00000"/>
                </a:solidFill>
              </a:rPr>
              <a:t>スマート農業技術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670EF5-3971-89CE-018F-A9A5C0BAB06B}"/>
              </a:ext>
            </a:extLst>
          </p:cNvPr>
          <p:cNvSpPr/>
          <p:nvPr/>
        </p:nvSpPr>
        <p:spPr>
          <a:xfrm>
            <a:off x="474650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消息服务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18C32C-7979-35B1-2352-E46E58B8842A}"/>
              </a:ext>
            </a:extLst>
          </p:cNvPr>
          <p:cNvSpPr/>
          <p:nvPr/>
        </p:nvSpPr>
        <p:spPr>
          <a:xfrm>
            <a:off x="1311107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缓存服务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56E32DC-DCB1-20C1-1809-91D9AA46852E}"/>
              </a:ext>
            </a:extLst>
          </p:cNvPr>
          <p:cNvSpPr/>
          <p:nvPr/>
        </p:nvSpPr>
        <p:spPr>
          <a:xfrm>
            <a:off x="2156865" y="2359491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邮件服务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7182A0-7B64-0D0F-9F11-C43B8874891F}"/>
              </a:ext>
            </a:extLst>
          </p:cNvPr>
          <p:cNvSpPr txBox="1"/>
          <p:nvPr/>
        </p:nvSpPr>
        <p:spPr>
          <a:xfrm>
            <a:off x="3502331" y="881611"/>
            <a:ext cx="54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b="1" dirty="0">
                <a:solidFill>
                  <a:srgbClr val="FF0000"/>
                </a:solidFill>
              </a:rPr>
              <a:t>微服务带来的变化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5807DA2-6E53-5511-1714-356B8758FAE2}"/>
              </a:ext>
            </a:extLst>
          </p:cNvPr>
          <p:cNvSpPr/>
          <p:nvPr/>
        </p:nvSpPr>
        <p:spPr>
          <a:xfrm>
            <a:off x="3575050" y="1460500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8CFB369-C21E-31A6-7784-DC30CADA8203}"/>
              </a:ext>
            </a:extLst>
          </p:cNvPr>
          <p:cNvSpPr/>
          <p:nvPr/>
        </p:nvSpPr>
        <p:spPr>
          <a:xfrm>
            <a:off x="3429000" y="1316479"/>
            <a:ext cx="1319390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</a:rPr>
              <a:t>难点课题解决</a:t>
            </a:r>
            <a:endParaRPr kumimoji="1" lang="ja-JP" altLang="en-US" sz="1400" b="1" dirty="0" err="1">
              <a:solidFill>
                <a:schemeClr val="bg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1244F8B-4FE4-B031-D45A-76A9687DA026}"/>
              </a:ext>
            </a:extLst>
          </p:cNvPr>
          <p:cNvSpPr/>
          <p:nvPr/>
        </p:nvSpPr>
        <p:spPr>
          <a:xfrm>
            <a:off x="3575050" y="2630164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D7EDD470-2B28-9936-874E-D92A5CD56C4D}"/>
              </a:ext>
            </a:extLst>
          </p:cNvPr>
          <p:cNvSpPr/>
          <p:nvPr/>
        </p:nvSpPr>
        <p:spPr>
          <a:xfrm>
            <a:off x="3434088" y="2513391"/>
            <a:ext cx="1276202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品质生产性提升</a:t>
            </a:r>
            <a:endParaRPr kumimoji="1" lang="ja-JP" altLang="en-US" sz="1000" b="1" dirty="0" err="1"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3DD183-B78E-2B69-6109-503C9DD9985D}"/>
              </a:ext>
            </a:extLst>
          </p:cNvPr>
          <p:cNvSpPr/>
          <p:nvPr/>
        </p:nvSpPr>
        <p:spPr>
          <a:xfrm>
            <a:off x="3586143" y="3791192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E5140A9A-6582-360D-A04E-C2794F38A9BC}"/>
              </a:ext>
            </a:extLst>
          </p:cNvPr>
          <p:cNvSpPr/>
          <p:nvPr/>
        </p:nvSpPr>
        <p:spPr>
          <a:xfrm>
            <a:off x="3445181" y="3674419"/>
            <a:ext cx="1276202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</a:rPr>
              <a:t>程序扩展性强</a:t>
            </a:r>
            <a:endParaRPr kumimoji="1" lang="ja-JP" alt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46EC353-9DC3-55D5-E3B4-3355D0AF2476}"/>
              </a:ext>
            </a:extLst>
          </p:cNvPr>
          <p:cNvSpPr txBox="1"/>
          <p:nvPr/>
        </p:nvSpPr>
        <p:spPr>
          <a:xfrm>
            <a:off x="390887" y="1298409"/>
            <a:ext cx="9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/>
              <a:t>AWS</a:t>
            </a:r>
            <a:endParaRPr kumimoji="1" lang="zh-Hans-MO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21B0DB7-DA69-E32B-4D0F-3FD7F458694A}"/>
              </a:ext>
            </a:extLst>
          </p:cNvPr>
          <p:cNvSpPr txBox="1"/>
          <p:nvPr/>
        </p:nvSpPr>
        <p:spPr>
          <a:xfrm>
            <a:off x="4003044" y="1691573"/>
            <a:ext cx="4666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icrosoft YaHei 本文"/>
                <a:ea typeface="Microsoft YaHei" panose="020B0503020204020204" pitchFamily="34" charset="-122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大数据处理</a:t>
            </a:r>
            <a:endParaRPr kumimoji="1" lang="en-US" altLang="zh-CN" sz="1000" dirty="0">
              <a:latin typeface="Microsoft YaHei 本文"/>
              <a:ea typeface="Microsoft YaHei" panose="020B0503020204020204" pitchFamily="34" charset="-122"/>
            </a:endParaRPr>
          </a:p>
          <a:p>
            <a:pPr algn="l"/>
            <a:r>
              <a:rPr kumimoji="1" lang="ja-JP" altLang="en-US" sz="1000" dirty="0">
                <a:latin typeface="Microsoft YaHei 本文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数据时效性</a:t>
            </a:r>
            <a:endParaRPr kumimoji="1" lang="en-US" altLang="zh-CN" sz="1000" dirty="0">
              <a:latin typeface="Microsoft YaHei 本文"/>
              <a:ea typeface="Microsoft YaHei" panose="020B0503020204020204" pitchFamily="34" charset="-122"/>
            </a:endParaRPr>
          </a:p>
          <a:p>
            <a:pPr algn="l"/>
            <a:r>
              <a:rPr kumimoji="1" lang="ja-JP" altLang="en-US" sz="1000" dirty="0">
                <a:latin typeface="Microsoft YaHei 本文"/>
                <a:ea typeface="Microsoft YaHei" panose="020B0503020204020204" pitchFamily="34" charset="-122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程序健壮性</a:t>
            </a:r>
            <a:endParaRPr kumimoji="1" lang="ja-JP" altLang="en-US" sz="1000" dirty="0">
              <a:latin typeface="Microsoft YaHei 本文"/>
              <a:ea typeface="Microsoft YaHei" panose="020B0503020204020204" pitchFamily="34" charset="-122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09DC40F-B11E-D8D3-247C-D9EEABD9F0C0}"/>
              </a:ext>
            </a:extLst>
          </p:cNvPr>
          <p:cNvSpPr txBox="1"/>
          <p:nvPr/>
        </p:nvSpPr>
        <p:spPr>
          <a:xfrm>
            <a:off x="4003044" y="2897899"/>
            <a:ext cx="466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/>
              <a:t>・</a:t>
            </a:r>
            <a:r>
              <a:rPr kumimoji="1" lang="en-US" altLang="zh-CN" sz="1000" dirty="0"/>
              <a:t>50%</a:t>
            </a:r>
            <a:r>
              <a:rPr kumimoji="1" lang="zh-CN" altLang="en-US" sz="1000" dirty="0"/>
              <a:t>开发工数节约</a:t>
            </a:r>
            <a:endParaRPr kumimoji="1" lang="en-US" altLang="zh-CN" sz="1000" dirty="0"/>
          </a:p>
          <a:p>
            <a:pPr algn="l"/>
            <a:r>
              <a:rPr kumimoji="1" lang="ja-JP" altLang="en-US" sz="1000" dirty="0"/>
              <a:t>・</a:t>
            </a:r>
            <a:r>
              <a:rPr kumimoji="1" lang="zh-CN" altLang="en-US" sz="1000" dirty="0"/>
              <a:t>上线后受入指摘少</a:t>
            </a:r>
            <a:r>
              <a:rPr kumimoji="1" lang="en-US" altLang="zh-CN" sz="1000" dirty="0"/>
              <a:t>(2</a:t>
            </a:r>
            <a:r>
              <a:rPr kumimoji="1" lang="ja-JP" altLang="en-US" sz="1000" dirty="0"/>
              <a:t>件</a:t>
            </a:r>
            <a:r>
              <a:rPr kumimoji="1" lang="en-US" altLang="zh-CN" sz="1000" dirty="0"/>
              <a:t>)</a:t>
            </a:r>
            <a:endParaRPr kumimoji="1" lang="ja-JP" altLang="en-US" sz="1000" dirty="0"/>
          </a:p>
        </p:txBody>
      </p:sp>
      <p:sp>
        <p:nvSpPr>
          <p:cNvPr id="2" name="テキスト ボックス 43">
            <a:extLst>
              <a:ext uri="{FF2B5EF4-FFF2-40B4-BE49-F238E27FC236}">
                <a16:creationId xmlns:a16="http://schemas.microsoft.com/office/drawing/2014/main" id="{F56CF65D-357A-A86D-A2D3-3CDB7965AEB0}"/>
              </a:ext>
            </a:extLst>
          </p:cNvPr>
          <p:cNvSpPr txBox="1"/>
          <p:nvPr/>
        </p:nvSpPr>
        <p:spPr>
          <a:xfrm>
            <a:off x="3921958" y="4120038"/>
            <a:ext cx="466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/>
              <a:t>・</a:t>
            </a:r>
            <a:r>
              <a:rPr kumimoji="1" lang="zh-CN" altLang="en-US" sz="1000" dirty="0"/>
              <a:t>数据存贮服务</a:t>
            </a:r>
            <a:endParaRPr kumimoji="1" lang="en-US" altLang="ja-JP" sz="1000" dirty="0"/>
          </a:p>
          <a:p>
            <a:pPr algn="l"/>
            <a:r>
              <a:rPr kumimoji="1" lang="ja-JP" altLang="en-US" sz="1000" dirty="0"/>
              <a:t>・</a:t>
            </a:r>
            <a:r>
              <a:rPr kumimoji="1" lang="zh-CN" altLang="en-US" sz="1000" dirty="0"/>
              <a:t>数据分析服务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7919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図 125">
            <a:extLst>
              <a:ext uri="{FF2B5EF4-FFF2-40B4-BE49-F238E27FC236}">
                <a16:creationId xmlns:a16="http://schemas.microsoft.com/office/drawing/2014/main" id="{113CAA6E-FAB4-AF43-C171-BC60D5DE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084897"/>
            <a:ext cx="7858125" cy="689224"/>
          </a:xfrm>
          <a:prstGeom prst="rect">
            <a:avLst/>
          </a:prstGeom>
        </p:spPr>
      </p:pic>
      <p:pic>
        <p:nvPicPr>
          <p:cNvPr id="127" name="図 126">
            <a:extLst>
              <a:ext uri="{FF2B5EF4-FFF2-40B4-BE49-F238E27FC236}">
                <a16:creationId xmlns:a16="http://schemas.microsoft.com/office/drawing/2014/main" id="{452A27DF-3090-FBFB-CF73-7C5F995C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027872"/>
            <a:ext cx="7858125" cy="689224"/>
          </a:xfrm>
          <a:prstGeom prst="rect">
            <a:avLst/>
          </a:prstGeom>
        </p:spPr>
      </p:pic>
      <p:pic>
        <p:nvPicPr>
          <p:cNvPr id="128" name="図 127">
            <a:extLst>
              <a:ext uri="{FF2B5EF4-FFF2-40B4-BE49-F238E27FC236}">
                <a16:creationId xmlns:a16="http://schemas.microsoft.com/office/drawing/2014/main" id="{6283CAD0-3508-26E2-60DB-7C29CAB8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970847"/>
            <a:ext cx="7858125" cy="689224"/>
          </a:xfrm>
          <a:prstGeom prst="rect">
            <a:avLst/>
          </a:prstGeom>
        </p:spPr>
      </p:pic>
      <p:sp>
        <p:nvSpPr>
          <p:cNvPr id="129" name="タイトル 2">
            <a:extLst>
              <a:ext uri="{FF2B5EF4-FFF2-40B4-BE49-F238E27FC236}">
                <a16:creationId xmlns:a16="http://schemas.microsoft.com/office/drawing/2014/main" id="{7B385A21-0201-54AB-4D89-C9866066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未来计划</a:t>
            </a:r>
            <a:endParaRPr lang="zh-Hans-MO" altLang="en-US" sz="2000" dirty="0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F6E51579-2337-66F2-1636-AED7C59D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6" y="3913822"/>
            <a:ext cx="7858125" cy="689224"/>
          </a:xfrm>
          <a:prstGeom prst="rect">
            <a:avLst/>
          </a:prstGeom>
        </p:spPr>
      </p:pic>
      <p:sp>
        <p:nvSpPr>
          <p:cNvPr id="133" name="TextBox 25">
            <a:extLst>
              <a:ext uri="{FF2B5EF4-FFF2-40B4-BE49-F238E27FC236}">
                <a16:creationId xmlns:a16="http://schemas.microsoft.com/office/drawing/2014/main" id="{327E0627-F0CF-C854-11E5-DCA27B0FA919}"/>
              </a:ext>
            </a:extLst>
          </p:cNvPr>
          <p:cNvSpPr txBox="1"/>
          <p:nvPr/>
        </p:nvSpPr>
        <p:spPr>
          <a:xfrm>
            <a:off x="810419" y="1213781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社内技术分享</a:t>
            </a:r>
          </a:p>
        </p:txBody>
      </p:sp>
      <p:sp>
        <p:nvSpPr>
          <p:cNvPr id="134" name="TextBox 25">
            <a:extLst>
              <a:ext uri="{FF2B5EF4-FFF2-40B4-BE49-F238E27FC236}">
                <a16:creationId xmlns:a16="http://schemas.microsoft.com/office/drawing/2014/main" id="{E85A50B3-B1FD-4A3B-3066-AEE33EB35750}"/>
              </a:ext>
            </a:extLst>
          </p:cNvPr>
          <p:cNvSpPr txBox="1"/>
          <p:nvPr/>
        </p:nvSpPr>
        <p:spPr>
          <a:xfrm>
            <a:off x="810419" y="2169206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进阶技术探索</a:t>
            </a:r>
          </a:p>
        </p:txBody>
      </p:sp>
      <p:sp>
        <p:nvSpPr>
          <p:cNvPr id="135" name="TextBox 25">
            <a:extLst>
              <a:ext uri="{FF2B5EF4-FFF2-40B4-BE49-F238E27FC236}">
                <a16:creationId xmlns:a16="http://schemas.microsoft.com/office/drawing/2014/main" id="{12906699-8759-8FB6-7008-017592AD42DA}"/>
              </a:ext>
            </a:extLst>
          </p:cNvPr>
          <p:cNvSpPr txBox="1"/>
          <p:nvPr/>
        </p:nvSpPr>
        <p:spPr>
          <a:xfrm>
            <a:off x="810419" y="3146182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新开发模式探索</a:t>
            </a:r>
          </a:p>
        </p:txBody>
      </p:sp>
      <p:sp>
        <p:nvSpPr>
          <p:cNvPr id="136" name="TextBox 25">
            <a:extLst>
              <a:ext uri="{FF2B5EF4-FFF2-40B4-BE49-F238E27FC236}">
                <a16:creationId xmlns:a16="http://schemas.microsoft.com/office/drawing/2014/main" id="{AB06138A-3EF6-64C4-D973-068487A8A579}"/>
              </a:ext>
            </a:extLst>
          </p:cNvPr>
          <p:cNvSpPr txBox="1"/>
          <p:nvPr/>
        </p:nvSpPr>
        <p:spPr>
          <a:xfrm>
            <a:off x="810419" y="4058603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业务实践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1DA8E-FA20-4363-92E1-69589702F00A}"/>
              </a:ext>
            </a:extLst>
          </p:cNvPr>
          <p:cNvSpPr txBox="1"/>
          <p:nvPr/>
        </p:nvSpPr>
        <p:spPr>
          <a:xfrm>
            <a:off x="3257550" y="1213781"/>
            <a:ext cx="5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最少完成</a:t>
            </a:r>
            <a:r>
              <a:rPr kumimoji="1" lang="en-US" altLang="zh-CN" dirty="0"/>
              <a:t>3</a:t>
            </a:r>
            <a:r>
              <a:rPr kumimoji="1" lang="zh-CN" altLang="en-US" dirty="0"/>
              <a:t>次社内技术分享会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8B76E-0EFE-23BC-BF28-D8A8E88D4ADA}"/>
              </a:ext>
            </a:extLst>
          </p:cNvPr>
          <p:cNvSpPr txBox="1"/>
          <p:nvPr/>
        </p:nvSpPr>
        <p:spPr>
          <a:xfrm>
            <a:off x="3257550" y="2138428"/>
            <a:ext cx="5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持续完善</a:t>
            </a:r>
            <a:r>
              <a:rPr kumimoji="1" lang="en-US" altLang="zh-CN" dirty="0"/>
              <a:t>Knowhow</a:t>
            </a:r>
            <a:r>
              <a:rPr kumimoji="1" lang="zh-CN" altLang="en-US" dirty="0"/>
              <a:t>文档，分享进阶技术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D92BB-090F-4341-DF2E-09528D763951}"/>
              </a:ext>
            </a:extLst>
          </p:cNvPr>
          <p:cNvSpPr txBox="1"/>
          <p:nvPr/>
        </p:nvSpPr>
        <p:spPr>
          <a:xfrm>
            <a:off x="3257550" y="3115404"/>
            <a:ext cx="5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使用微服务技术扩充对客户的技术提案能力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F38A8-CABC-EA6C-FCD1-0853ECCC73A4}"/>
              </a:ext>
            </a:extLst>
          </p:cNvPr>
          <p:cNvSpPr txBox="1"/>
          <p:nvPr/>
        </p:nvSpPr>
        <p:spPr>
          <a:xfrm>
            <a:off x="3257550" y="4027825"/>
            <a:ext cx="5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在一些新案件中使用微服务技术</a:t>
            </a:r>
          </a:p>
        </p:txBody>
      </p:sp>
    </p:spTree>
    <p:extLst>
      <p:ext uri="{BB962C8B-B14F-4D97-AF65-F5344CB8AC3E}">
        <p14:creationId xmlns:p14="http://schemas.microsoft.com/office/powerpoint/2010/main" val="41825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E0A294FB-3EDF-35F8-5586-5A73BF6B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21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F960E9-D1FA-2268-731F-5C2ED2248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0" y="843998"/>
            <a:ext cx="8280000" cy="59088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Hans-MO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F5A803-8E82-C7EE-8A33-86E10C755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0" y="1989420"/>
            <a:ext cx="8280000" cy="2038079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背景目标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实施计划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达成状况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未来计划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zh-CN" altLang="en-US" dirty="0">
              <a:ln>
                <a:solidFill>
                  <a:schemeClr val="bg1"/>
                </a:solidFill>
              </a:ln>
            </a:endParaRP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BFD443-650C-DAAC-AC48-6C92A2EE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B410B9-BAD4-ADA8-9CA3-A028C026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2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562C29E-5C05-729F-B72B-D726F10C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背景介绍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2B1974-4A42-C5B3-1515-21EB07B7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115907-88CF-6E94-B09F-F28A2C62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テキスト プレースホルダー 1">
            <a:extLst>
              <a:ext uri="{FF2B5EF4-FFF2-40B4-BE49-F238E27FC236}">
                <a16:creationId xmlns:a16="http://schemas.microsoft.com/office/drawing/2014/main" id="{F0CB5A56-CAEA-081C-34A0-FAD73BDFF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400" y="950400"/>
            <a:ext cx="8679600" cy="68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健康事业部</a:t>
            </a:r>
            <a:r>
              <a:rPr kumimoji="1" lang="en-US" altLang="zh-CN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2022</a:t>
            </a: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年战略目标之一</a:t>
            </a:r>
          </a:p>
          <a:p>
            <a:pPr marL="0" indent="0">
              <a:buNone/>
            </a:pP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制品</a:t>
            </a:r>
            <a:r>
              <a:rPr lang="en-US" altLang="zh-CN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DX</a:t>
            </a: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化转型</a:t>
            </a:r>
            <a:endParaRPr kumimoji="1" lang="en-US" altLang="ja-JP" sz="2400" b="1" kern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A4B3D5-1E5B-3163-CF3C-D57A40475F15}"/>
              </a:ext>
            </a:extLst>
          </p:cNvPr>
          <p:cNvSpPr txBox="1"/>
          <p:nvPr/>
        </p:nvSpPr>
        <p:spPr>
          <a:xfrm>
            <a:off x="891917" y="2436877"/>
            <a:ext cx="1799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/>
              <a:t>本部</a:t>
            </a:r>
            <a:r>
              <a:rPr kumimoji="1" lang="en-US" altLang="zh-CN" sz="1600" dirty="0"/>
              <a:t>DX</a:t>
            </a:r>
            <a:r>
              <a:rPr kumimoji="1" lang="zh-CN" altLang="en-US" sz="1600" dirty="0"/>
              <a:t>项目</a:t>
            </a:r>
            <a:endParaRPr kumimoji="1" lang="zh-Hans-MO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FDE604-4712-DD4A-F4A5-21B4F26D08B1}"/>
              </a:ext>
            </a:extLst>
          </p:cNvPr>
          <p:cNvSpPr txBox="1"/>
          <p:nvPr/>
        </p:nvSpPr>
        <p:spPr>
          <a:xfrm>
            <a:off x="891917" y="2806209"/>
            <a:ext cx="187269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/>
              <a:t>制药</a:t>
            </a:r>
            <a:r>
              <a:rPr kumimoji="1" lang="en-US" altLang="zh-CN" sz="1400" dirty="0"/>
              <a:t>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400" dirty="0"/>
              <a:t>FJJ 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242424"/>
                </a:solidFill>
                <a:effectLst/>
                <a:latin typeface="-apple-system"/>
              </a:rPr>
              <a:t>富士通产品上云</a:t>
            </a:r>
            <a:endParaRPr kumimoji="1" lang="zh-Hans-MO" altLang="en-US" sz="1400" dirty="0"/>
          </a:p>
        </p:txBody>
      </p:sp>
      <p:sp>
        <p:nvSpPr>
          <p:cNvPr id="23" name="圆角矩形 17">
            <a:extLst>
              <a:ext uri="{FF2B5EF4-FFF2-40B4-BE49-F238E27FC236}">
                <a16:creationId xmlns:a16="http://schemas.microsoft.com/office/drawing/2014/main" id="{5290B1DB-82CF-5D60-B954-3B6258F9F197}"/>
              </a:ext>
            </a:extLst>
          </p:cNvPr>
          <p:cNvSpPr/>
          <p:nvPr/>
        </p:nvSpPr>
        <p:spPr>
          <a:xfrm>
            <a:off x="701724" y="2092691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7">
            <a:extLst>
              <a:ext uri="{FF2B5EF4-FFF2-40B4-BE49-F238E27FC236}">
                <a16:creationId xmlns:a16="http://schemas.microsoft.com/office/drawing/2014/main" id="{8C85E41B-6AF3-161D-5512-0596ED88A698}"/>
              </a:ext>
            </a:extLst>
          </p:cNvPr>
          <p:cNvSpPr/>
          <p:nvPr/>
        </p:nvSpPr>
        <p:spPr>
          <a:xfrm>
            <a:off x="3395279" y="2104986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AFDA1FF-AA2C-49C7-3535-2DDB21227B22}"/>
              </a:ext>
            </a:extLst>
          </p:cNvPr>
          <p:cNvSpPr/>
          <p:nvPr/>
        </p:nvSpPr>
        <p:spPr>
          <a:xfrm>
            <a:off x="1294795" y="190195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现状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5B7BF12-5052-2CF9-E07C-919CAB91DE21}"/>
              </a:ext>
            </a:extLst>
          </p:cNvPr>
          <p:cNvSpPr/>
          <p:nvPr/>
        </p:nvSpPr>
        <p:spPr>
          <a:xfrm>
            <a:off x="3979604" y="188198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课题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6F999E7-9AE0-209F-8A01-94099B00F721}"/>
              </a:ext>
            </a:extLst>
          </p:cNvPr>
          <p:cNvSpPr txBox="1"/>
          <p:nvPr/>
        </p:nvSpPr>
        <p:spPr>
          <a:xfrm>
            <a:off x="3449019" y="2571750"/>
            <a:ext cx="2340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新技术储备不足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云端部署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传统单体应用拓展困难</a:t>
            </a:r>
            <a:endParaRPr kumimoji="1" lang="en-US" altLang="zh-CN" sz="14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kumimoji="1" lang="zh-Hans-MO" altLang="en-US" sz="1400" dirty="0"/>
          </a:p>
        </p:txBody>
      </p:sp>
      <p:sp>
        <p:nvSpPr>
          <p:cNvPr id="28" name="圆角矩形 17">
            <a:extLst>
              <a:ext uri="{FF2B5EF4-FFF2-40B4-BE49-F238E27FC236}">
                <a16:creationId xmlns:a16="http://schemas.microsoft.com/office/drawing/2014/main" id="{7A19C17C-DD82-262F-CC6D-949B6B56B94D}"/>
              </a:ext>
            </a:extLst>
          </p:cNvPr>
          <p:cNvSpPr/>
          <p:nvPr/>
        </p:nvSpPr>
        <p:spPr>
          <a:xfrm>
            <a:off x="6088833" y="2071982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5DA76A4-3EA6-084D-6CFE-89A1663982EF}"/>
              </a:ext>
            </a:extLst>
          </p:cNvPr>
          <p:cNvSpPr/>
          <p:nvPr/>
        </p:nvSpPr>
        <p:spPr>
          <a:xfrm>
            <a:off x="6673158" y="1848980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施策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98F36E3-1D9C-DED3-94F4-E72BF4224AAB}"/>
              </a:ext>
            </a:extLst>
          </p:cNvPr>
          <p:cNvSpPr txBox="1"/>
          <p:nvPr/>
        </p:nvSpPr>
        <p:spPr>
          <a:xfrm>
            <a:off x="6217920" y="2578940"/>
            <a:ext cx="222435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新技术导入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应用架构变革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微服务架构导入</a:t>
            </a:r>
            <a:endParaRPr kumimoji="1" lang="zh-Hans-MO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26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>
            <a:extLst>
              <a:ext uri="{FF2B5EF4-FFF2-40B4-BE49-F238E27FC236}">
                <a16:creationId xmlns:a16="http://schemas.microsoft.com/office/drawing/2014/main" id="{5D1AA629-F265-F75D-DEB1-2A55130F6667}"/>
              </a:ext>
            </a:extLst>
          </p:cNvPr>
          <p:cNvSpPr txBox="1">
            <a:spLocks/>
          </p:cNvSpPr>
          <p:nvPr/>
        </p:nvSpPr>
        <p:spPr bwMode="gray">
          <a:xfrm>
            <a:off x="229767" y="310990"/>
            <a:ext cx="77400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研修目标</a:t>
            </a:r>
          </a:p>
        </p:txBody>
      </p:sp>
      <p:pic>
        <p:nvPicPr>
          <p:cNvPr id="5" name="Picture 27" descr="sdfwe">
            <a:extLst>
              <a:ext uri="{FF2B5EF4-FFF2-40B4-BE49-F238E27FC236}">
                <a16:creationId xmlns:a16="http://schemas.microsoft.com/office/drawing/2014/main" id="{6E70B511-E11D-6BCC-A795-247B0F8B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9622"/>
            <a:ext cx="4590253" cy="26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EB9B57A-63E1-9899-2A65-B14B8D735923}"/>
              </a:ext>
            </a:extLst>
          </p:cNvPr>
          <p:cNvSpPr/>
          <p:nvPr/>
        </p:nvSpPr>
        <p:spPr>
          <a:xfrm>
            <a:off x="5334494" y="336383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E5CC7D45-1B42-3C54-272E-31727527A9B2}"/>
              </a:ext>
            </a:extLst>
          </p:cNvPr>
          <p:cNvSpPr txBox="1"/>
          <p:nvPr/>
        </p:nvSpPr>
        <p:spPr>
          <a:xfrm>
            <a:off x="6364402" y="3602943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技术推广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9137F8FF-DF81-4F4A-C435-4CCD46EECD6F}"/>
              </a:ext>
            </a:extLst>
          </p:cNvPr>
          <p:cNvSpPr txBox="1"/>
          <p:nvPr/>
        </p:nvSpPr>
        <p:spPr>
          <a:xfrm>
            <a:off x="6336453" y="3976945"/>
            <a:ext cx="2018790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通过培训等方式，在社内使得至少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人了解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Spring Cloud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微服务框架。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6110B14B-46E4-C5FE-DF4C-8A1F4FDC0040}"/>
              </a:ext>
            </a:extLst>
          </p:cNvPr>
          <p:cNvGrpSpPr/>
          <p:nvPr/>
        </p:nvGrpSpPr>
        <p:grpSpPr>
          <a:xfrm>
            <a:off x="5430310" y="359362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9">
              <a:extLst>
                <a:ext uri="{FF2B5EF4-FFF2-40B4-BE49-F238E27FC236}">
                  <a16:creationId xmlns:a16="http://schemas.microsoft.com/office/drawing/2014/main" id="{026A457A-57D9-97BC-CA2F-277DEA3BE69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20">
              <a:extLst>
                <a:ext uri="{FF2B5EF4-FFF2-40B4-BE49-F238E27FC236}">
                  <a16:creationId xmlns:a16="http://schemas.microsoft.com/office/drawing/2014/main" id="{70BCF6F1-11AC-14A2-CD25-E300122C755C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3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18" name="TextBox 22">
            <a:extLst>
              <a:ext uri="{FF2B5EF4-FFF2-40B4-BE49-F238E27FC236}">
                <a16:creationId xmlns:a16="http://schemas.microsoft.com/office/drawing/2014/main" id="{19A710B3-4C70-F90A-87F0-A07B16BF701A}"/>
              </a:ext>
            </a:extLst>
          </p:cNvPr>
          <p:cNvSpPr txBox="1"/>
          <p:nvPr/>
        </p:nvSpPr>
        <p:spPr>
          <a:xfrm>
            <a:off x="6380985" y="2494786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要员育成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2649E8A7-3ADF-2068-2E04-478A77D315DE}"/>
              </a:ext>
            </a:extLst>
          </p:cNvPr>
          <p:cNvSpPr txBox="1"/>
          <p:nvPr/>
        </p:nvSpPr>
        <p:spPr>
          <a:xfrm>
            <a:off x="6353036" y="2833888"/>
            <a:ext cx="1900126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部门内培养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名可以使用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框架进行微服务构建的人员。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0" name="组合 18">
            <a:extLst>
              <a:ext uri="{FF2B5EF4-FFF2-40B4-BE49-F238E27FC236}">
                <a16:creationId xmlns:a16="http://schemas.microsoft.com/office/drawing/2014/main" id="{50E3FC4C-30FD-93AC-DEF0-AC2E8A40B72B}"/>
              </a:ext>
            </a:extLst>
          </p:cNvPr>
          <p:cNvGrpSpPr/>
          <p:nvPr/>
        </p:nvGrpSpPr>
        <p:grpSpPr>
          <a:xfrm>
            <a:off x="5446893" y="2485466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19">
              <a:extLst>
                <a:ext uri="{FF2B5EF4-FFF2-40B4-BE49-F238E27FC236}">
                  <a16:creationId xmlns:a16="http://schemas.microsoft.com/office/drawing/2014/main" id="{77E9FDD8-A1AF-E585-93F2-B61B9F15428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0">
              <a:extLst>
                <a:ext uri="{FF2B5EF4-FFF2-40B4-BE49-F238E27FC236}">
                  <a16:creationId xmlns:a16="http://schemas.microsoft.com/office/drawing/2014/main" id="{A0D2051C-7C0F-3B29-7D1A-449CEB3803D1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2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766EE59-502F-AEE0-28B6-C5E27FE7F5FD}"/>
              </a:ext>
            </a:extLst>
          </p:cNvPr>
          <p:cNvSpPr txBox="1"/>
          <p:nvPr/>
        </p:nvSpPr>
        <p:spPr>
          <a:xfrm>
            <a:off x="6364402" y="1223255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技术导入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13812-8056-4458-842D-DDC359F764F8}"/>
              </a:ext>
            </a:extLst>
          </p:cNvPr>
          <p:cNvSpPr txBox="1"/>
          <p:nvPr/>
        </p:nvSpPr>
        <p:spPr>
          <a:xfrm>
            <a:off x="6336453" y="1505069"/>
            <a:ext cx="2178897" cy="62683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新技术储备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项目脚手架工具做成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教育资料完善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5" name="组合 18">
            <a:extLst>
              <a:ext uri="{FF2B5EF4-FFF2-40B4-BE49-F238E27FC236}">
                <a16:creationId xmlns:a16="http://schemas.microsoft.com/office/drawing/2014/main" id="{5B635E43-385D-9216-C2BF-1C2AF47351AB}"/>
              </a:ext>
            </a:extLst>
          </p:cNvPr>
          <p:cNvGrpSpPr/>
          <p:nvPr/>
        </p:nvGrpSpPr>
        <p:grpSpPr>
          <a:xfrm>
            <a:off x="5430310" y="1213935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9">
              <a:extLst>
                <a:ext uri="{FF2B5EF4-FFF2-40B4-BE49-F238E27FC236}">
                  <a16:creationId xmlns:a16="http://schemas.microsoft.com/office/drawing/2014/main" id="{FCFAE613-04BB-5C5C-523A-CF30DCF40F5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0">
              <a:extLst>
                <a:ext uri="{FF2B5EF4-FFF2-40B4-BE49-F238E27FC236}">
                  <a16:creationId xmlns:a16="http://schemas.microsoft.com/office/drawing/2014/main" id="{0E1BB376-3E85-023A-6987-77B17AB2853B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1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8" name="Rectangle 12">
            <a:extLst>
              <a:ext uri="{FF2B5EF4-FFF2-40B4-BE49-F238E27FC236}">
                <a16:creationId xmlns:a16="http://schemas.microsoft.com/office/drawing/2014/main" id="{F7EF1550-1162-F732-809D-F22F713D006A}"/>
              </a:ext>
            </a:extLst>
          </p:cNvPr>
          <p:cNvSpPr/>
          <p:nvPr/>
        </p:nvSpPr>
        <p:spPr>
          <a:xfrm>
            <a:off x="5334494" y="2134903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45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B39A3E5-EAB5-F742-F54A-F835E27A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30637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B30423-742B-470D-7678-43042F8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310A98-FC1C-FBA3-F382-0C84E598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D5D40D6E-82C3-C710-0B3F-A04D3193F39F}"/>
              </a:ext>
            </a:extLst>
          </p:cNvPr>
          <p:cNvSpPr/>
          <p:nvPr/>
        </p:nvSpPr>
        <p:spPr>
          <a:xfrm>
            <a:off x="501651" y="2734563"/>
            <a:ext cx="8261350" cy="108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9" name="组合 4">
            <a:extLst>
              <a:ext uri="{FF2B5EF4-FFF2-40B4-BE49-F238E27FC236}">
                <a16:creationId xmlns:a16="http://schemas.microsoft.com/office/drawing/2014/main" id="{137EB84B-0F4D-D92F-D419-48AF7458A792}"/>
              </a:ext>
            </a:extLst>
          </p:cNvPr>
          <p:cNvGrpSpPr/>
          <p:nvPr/>
        </p:nvGrpSpPr>
        <p:grpSpPr>
          <a:xfrm>
            <a:off x="839522" y="2304113"/>
            <a:ext cx="869960" cy="869821"/>
            <a:chOff x="1466675" y="3784103"/>
            <a:chExt cx="1301392" cy="1301862"/>
          </a:xfrm>
        </p:grpSpPr>
        <p:grpSp>
          <p:nvGrpSpPr>
            <p:cNvPr id="10" name="组合 5">
              <a:extLst>
                <a:ext uri="{FF2B5EF4-FFF2-40B4-BE49-F238E27FC236}">
                  <a16:creationId xmlns:a16="http://schemas.microsoft.com/office/drawing/2014/main" id="{C466262E-3187-6C3C-408F-D59833D50BA3}"/>
                </a:ext>
              </a:extLst>
            </p:cNvPr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12" name="组合 7">
                <a:extLst>
                  <a:ext uri="{FF2B5EF4-FFF2-40B4-BE49-F238E27FC236}">
                    <a16:creationId xmlns:a16="http://schemas.microsoft.com/office/drawing/2014/main" id="{4F5F6466-8581-A5CE-3A04-9694C0E69716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4" name="同心圆 9">
                  <a:extLst>
                    <a:ext uri="{FF2B5EF4-FFF2-40B4-BE49-F238E27FC236}">
                      <a16:creationId xmlns:a16="http://schemas.microsoft.com/office/drawing/2014/main" id="{E673A7EE-A527-FC1E-03FC-A1B8016A3466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椭圆 10">
                  <a:extLst>
                    <a:ext uri="{FF2B5EF4-FFF2-40B4-BE49-F238E27FC236}">
                      <a16:creationId xmlns:a16="http://schemas.microsoft.com/office/drawing/2014/main" id="{551C803A-3CF1-CA8D-D646-8A3AC199857F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3" name="椭圆 8">
                <a:extLst>
                  <a:ext uri="{FF2B5EF4-FFF2-40B4-BE49-F238E27FC236}">
                    <a16:creationId xmlns:a16="http://schemas.microsoft.com/office/drawing/2014/main" id="{FE5C87D2-0CC5-4D40-711F-9778A45537CA}"/>
                  </a:ext>
                </a:extLst>
              </p:cNvPr>
              <p:cNvSpPr/>
              <p:nvPr/>
            </p:nvSpPr>
            <p:spPr>
              <a:xfrm>
                <a:off x="4565569" y="2763061"/>
                <a:ext cx="1370298" cy="13707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1" name="TextBox 97">
              <a:extLst>
                <a:ext uri="{FF2B5EF4-FFF2-40B4-BE49-F238E27FC236}">
                  <a16:creationId xmlns:a16="http://schemas.microsoft.com/office/drawing/2014/main" id="{67975E85-BBF1-CADA-1500-C75FB6C51520}"/>
                </a:ext>
              </a:extLst>
            </p:cNvPr>
            <p:cNvSpPr txBox="1"/>
            <p:nvPr/>
          </p:nvSpPr>
          <p:spPr>
            <a:xfrm>
              <a:off x="1692270" y="4180596"/>
              <a:ext cx="850204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16" name="组合 11">
            <a:extLst>
              <a:ext uri="{FF2B5EF4-FFF2-40B4-BE49-F238E27FC236}">
                <a16:creationId xmlns:a16="http://schemas.microsoft.com/office/drawing/2014/main" id="{5EF83FFC-7019-87A6-841E-C5D69985269C}"/>
              </a:ext>
            </a:extLst>
          </p:cNvPr>
          <p:cNvGrpSpPr/>
          <p:nvPr/>
        </p:nvGrpSpPr>
        <p:grpSpPr>
          <a:xfrm>
            <a:off x="2365856" y="2424884"/>
            <a:ext cx="658425" cy="658319"/>
            <a:chOff x="3117025" y="3959191"/>
            <a:chExt cx="984950" cy="985306"/>
          </a:xfrm>
        </p:grpSpPr>
        <p:grpSp>
          <p:nvGrpSpPr>
            <p:cNvPr id="17" name="组合 12">
              <a:extLst>
                <a:ext uri="{FF2B5EF4-FFF2-40B4-BE49-F238E27FC236}">
                  <a16:creationId xmlns:a16="http://schemas.microsoft.com/office/drawing/2014/main" id="{6F05F567-FD90-D8F1-71EF-008A617C7449}"/>
                </a:ext>
              </a:extLst>
            </p:cNvPr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9" name="组合 14">
                <a:extLst>
                  <a:ext uri="{FF2B5EF4-FFF2-40B4-BE49-F238E27FC236}">
                    <a16:creationId xmlns:a16="http://schemas.microsoft.com/office/drawing/2014/main" id="{EDE48A47-35AA-F1A0-0008-B3E058AF2F3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1" name="同心圆 16">
                  <a:extLst>
                    <a:ext uri="{FF2B5EF4-FFF2-40B4-BE49-F238E27FC236}">
                      <a16:creationId xmlns:a16="http://schemas.microsoft.com/office/drawing/2014/main" id="{FB70B9DA-0767-CF07-5A49-8FC56CAECDAD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椭圆 17">
                  <a:extLst>
                    <a:ext uri="{FF2B5EF4-FFF2-40B4-BE49-F238E27FC236}">
                      <a16:creationId xmlns:a16="http://schemas.microsoft.com/office/drawing/2014/main" id="{6C176CE9-9013-3F83-00F0-BD518455A775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椭圆 15">
                <a:extLst>
                  <a:ext uri="{FF2B5EF4-FFF2-40B4-BE49-F238E27FC236}">
                    <a16:creationId xmlns:a16="http://schemas.microsoft.com/office/drawing/2014/main" id="{EF5E6FD2-EFBD-8B81-655E-C772DE0109AC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18" name="TextBox 104">
              <a:extLst>
                <a:ext uri="{FF2B5EF4-FFF2-40B4-BE49-F238E27FC236}">
                  <a16:creationId xmlns:a16="http://schemas.microsoft.com/office/drawing/2014/main" id="{726AAE23-D3A2-62FD-2903-9F89A7335F1E}"/>
                </a:ext>
              </a:extLst>
            </p:cNvPr>
            <p:cNvSpPr txBox="1"/>
            <p:nvPr/>
          </p:nvSpPr>
          <p:spPr>
            <a:xfrm>
              <a:off x="3188495" y="4196695"/>
              <a:ext cx="850204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37F46574-D232-5D2F-AF9E-19374A56410A}"/>
              </a:ext>
            </a:extLst>
          </p:cNvPr>
          <p:cNvGrpSpPr/>
          <p:nvPr/>
        </p:nvGrpSpPr>
        <p:grpSpPr>
          <a:xfrm>
            <a:off x="3798341" y="2319684"/>
            <a:ext cx="881936" cy="881795"/>
            <a:chOff x="4450933" y="3791953"/>
            <a:chExt cx="1319306" cy="1319782"/>
          </a:xfrm>
        </p:grpSpPr>
        <p:grpSp>
          <p:nvGrpSpPr>
            <p:cNvPr id="24" name="组合 19">
              <a:extLst>
                <a:ext uri="{FF2B5EF4-FFF2-40B4-BE49-F238E27FC236}">
                  <a16:creationId xmlns:a16="http://schemas.microsoft.com/office/drawing/2014/main" id="{5E820CB2-9F25-99F1-D644-FB5C70B2001F}"/>
                </a:ext>
              </a:extLst>
            </p:cNvPr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6" name="组合 21">
                <a:extLst>
                  <a:ext uri="{FF2B5EF4-FFF2-40B4-BE49-F238E27FC236}">
                    <a16:creationId xmlns:a16="http://schemas.microsoft.com/office/drawing/2014/main" id="{9B457920-5CA7-D0E2-7E12-8F1378356EB5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8" name="同心圆 23">
                  <a:extLst>
                    <a:ext uri="{FF2B5EF4-FFF2-40B4-BE49-F238E27FC236}">
                      <a16:creationId xmlns:a16="http://schemas.microsoft.com/office/drawing/2014/main" id="{3A5985C0-7255-B998-6913-DF10C5CD6E11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椭圆 24">
                  <a:extLst>
                    <a:ext uri="{FF2B5EF4-FFF2-40B4-BE49-F238E27FC236}">
                      <a16:creationId xmlns:a16="http://schemas.microsoft.com/office/drawing/2014/main" id="{70101980-F98B-E606-CEE4-433181E304E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7" name="椭圆 22">
                <a:extLst>
                  <a:ext uri="{FF2B5EF4-FFF2-40B4-BE49-F238E27FC236}">
                    <a16:creationId xmlns:a16="http://schemas.microsoft.com/office/drawing/2014/main" id="{D19D8F0A-55AB-102A-D157-E79960214CC3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111">
              <a:extLst>
                <a:ext uri="{FF2B5EF4-FFF2-40B4-BE49-F238E27FC236}">
                  <a16:creationId xmlns:a16="http://schemas.microsoft.com/office/drawing/2014/main" id="{454C8620-5E80-6A19-B4B8-4555E2B355B3}"/>
                </a:ext>
              </a:extLst>
            </p:cNvPr>
            <p:cNvSpPr txBox="1"/>
            <p:nvPr/>
          </p:nvSpPr>
          <p:spPr>
            <a:xfrm>
              <a:off x="4685484" y="4180595"/>
              <a:ext cx="850203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9D6F4E2F-1419-469B-0C71-750431AF88C9}"/>
              </a:ext>
            </a:extLst>
          </p:cNvPr>
          <p:cNvGrpSpPr/>
          <p:nvPr/>
        </p:nvGrpSpPr>
        <p:grpSpPr>
          <a:xfrm>
            <a:off x="5246924" y="2420190"/>
            <a:ext cx="680890" cy="680781"/>
            <a:chOff x="6119197" y="3942381"/>
            <a:chExt cx="1018558" cy="1018926"/>
          </a:xfrm>
        </p:grpSpPr>
        <p:grpSp>
          <p:nvGrpSpPr>
            <p:cNvPr id="31" name="组合 26">
              <a:extLst>
                <a:ext uri="{FF2B5EF4-FFF2-40B4-BE49-F238E27FC236}">
                  <a16:creationId xmlns:a16="http://schemas.microsoft.com/office/drawing/2014/main" id="{F95E4EB2-03B2-59B1-3C3C-5F69F883DEFC}"/>
                </a:ext>
              </a:extLst>
            </p:cNvPr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3" name="组合 28">
                <a:extLst>
                  <a:ext uri="{FF2B5EF4-FFF2-40B4-BE49-F238E27FC236}">
                    <a16:creationId xmlns:a16="http://schemas.microsoft.com/office/drawing/2014/main" id="{90D58CFE-D54C-08C9-737B-BFD1717FFAD2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5" name="同心圆 30">
                  <a:extLst>
                    <a:ext uri="{FF2B5EF4-FFF2-40B4-BE49-F238E27FC236}">
                      <a16:creationId xmlns:a16="http://schemas.microsoft.com/office/drawing/2014/main" id="{F214BE07-804A-C6B0-2DC4-8412B77E1C8C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椭圆 31">
                  <a:extLst>
                    <a:ext uri="{FF2B5EF4-FFF2-40B4-BE49-F238E27FC236}">
                      <a16:creationId xmlns:a16="http://schemas.microsoft.com/office/drawing/2014/main" id="{2EE6C61D-F854-4F72-508E-907EAA20EAD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4" name="椭圆 29">
                <a:extLst>
                  <a:ext uri="{FF2B5EF4-FFF2-40B4-BE49-F238E27FC236}">
                    <a16:creationId xmlns:a16="http://schemas.microsoft.com/office/drawing/2014/main" id="{DD03BBC5-7CE6-442F-EF3B-B710F574FC27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118">
              <a:extLst>
                <a:ext uri="{FF2B5EF4-FFF2-40B4-BE49-F238E27FC236}">
                  <a16:creationId xmlns:a16="http://schemas.microsoft.com/office/drawing/2014/main" id="{322C98F7-1452-8CA2-0F31-54729F670AAB}"/>
                </a:ext>
              </a:extLst>
            </p:cNvPr>
            <p:cNvSpPr txBox="1"/>
            <p:nvPr/>
          </p:nvSpPr>
          <p:spPr>
            <a:xfrm>
              <a:off x="6209133" y="4196696"/>
              <a:ext cx="850205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7" name="组合 32">
            <a:extLst>
              <a:ext uri="{FF2B5EF4-FFF2-40B4-BE49-F238E27FC236}">
                <a16:creationId xmlns:a16="http://schemas.microsoft.com/office/drawing/2014/main" id="{5F626B67-BAD0-BA87-C380-D780FD8AD473}"/>
              </a:ext>
            </a:extLst>
          </p:cNvPr>
          <p:cNvGrpSpPr/>
          <p:nvPr/>
        </p:nvGrpSpPr>
        <p:grpSpPr>
          <a:xfrm>
            <a:off x="6332539" y="2420191"/>
            <a:ext cx="708615" cy="680781"/>
            <a:chOff x="7486713" y="3942381"/>
            <a:chExt cx="1060031" cy="1018926"/>
          </a:xfrm>
        </p:grpSpPr>
        <p:grpSp>
          <p:nvGrpSpPr>
            <p:cNvPr id="38" name="组合 33">
              <a:extLst>
                <a:ext uri="{FF2B5EF4-FFF2-40B4-BE49-F238E27FC236}">
                  <a16:creationId xmlns:a16="http://schemas.microsoft.com/office/drawing/2014/main" id="{BCDFC943-6DD1-784C-382E-7F16FE991E62}"/>
                </a:ext>
              </a:extLst>
            </p:cNvPr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40" name="组合 35">
                <a:extLst>
                  <a:ext uri="{FF2B5EF4-FFF2-40B4-BE49-F238E27FC236}">
                    <a16:creationId xmlns:a16="http://schemas.microsoft.com/office/drawing/2014/main" id="{8E89AF75-90D9-5315-0013-222098D1ADB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2" name="同心圆 37">
                  <a:extLst>
                    <a:ext uri="{FF2B5EF4-FFF2-40B4-BE49-F238E27FC236}">
                      <a16:creationId xmlns:a16="http://schemas.microsoft.com/office/drawing/2014/main" id="{82E10EF2-08C0-7303-5B3F-1EDF401CC5AF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椭圆 38">
                  <a:extLst>
                    <a:ext uri="{FF2B5EF4-FFF2-40B4-BE49-F238E27FC236}">
                      <a16:creationId xmlns:a16="http://schemas.microsoft.com/office/drawing/2014/main" id="{5FC5D244-72F6-78FA-0A69-A698D3CBA7F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1" name="椭圆 36">
                <a:extLst>
                  <a:ext uri="{FF2B5EF4-FFF2-40B4-BE49-F238E27FC236}">
                    <a16:creationId xmlns:a16="http://schemas.microsoft.com/office/drawing/2014/main" id="{699DD880-7D57-C63E-C765-BB64ACD59BA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9" name="TextBox 125">
              <a:extLst>
                <a:ext uri="{FF2B5EF4-FFF2-40B4-BE49-F238E27FC236}">
                  <a16:creationId xmlns:a16="http://schemas.microsoft.com/office/drawing/2014/main" id="{C2A6361E-9C29-FD2C-B863-2695BEF1AA96}"/>
                </a:ext>
              </a:extLst>
            </p:cNvPr>
            <p:cNvSpPr txBox="1"/>
            <p:nvPr/>
          </p:nvSpPr>
          <p:spPr>
            <a:xfrm>
              <a:off x="7555666" y="4199439"/>
              <a:ext cx="991078" cy="48524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10</a:t>
              </a: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44" name="组合 39">
            <a:extLst>
              <a:ext uri="{FF2B5EF4-FFF2-40B4-BE49-F238E27FC236}">
                <a16:creationId xmlns:a16="http://schemas.microsoft.com/office/drawing/2014/main" id="{88F604F6-8FF9-9DBF-BCA8-E48D697445F2}"/>
              </a:ext>
            </a:extLst>
          </p:cNvPr>
          <p:cNvGrpSpPr/>
          <p:nvPr/>
        </p:nvGrpSpPr>
        <p:grpSpPr>
          <a:xfrm>
            <a:off x="7515712" y="2326750"/>
            <a:ext cx="906755" cy="906611"/>
            <a:chOff x="8854229" y="3773382"/>
            <a:chExt cx="1356434" cy="1356924"/>
          </a:xfrm>
        </p:grpSpPr>
        <p:grpSp>
          <p:nvGrpSpPr>
            <p:cNvPr id="45" name="组合 40">
              <a:extLst>
                <a:ext uri="{FF2B5EF4-FFF2-40B4-BE49-F238E27FC236}">
                  <a16:creationId xmlns:a16="http://schemas.microsoft.com/office/drawing/2014/main" id="{89FE26F1-46F1-CC6A-6B97-CD9EBBFD9779}"/>
                </a:ext>
              </a:extLst>
            </p:cNvPr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7" name="组合 42">
                <a:extLst>
                  <a:ext uri="{FF2B5EF4-FFF2-40B4-BE49-F238E27FC236}">
                    <a16:creationId xmlns:a16="http://schemas.microsoft.com/office/drawing/2014/main" id="{4DE8A695-8195-2BFF-3E64-A6E13D4DEFFB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9" name="同心圆 44">
                  <a:extLst>
                    <a:ext uri="{FF2B5EF4-FFF2-40B4-BE49-F238E27FC236}">
                      <a16:creationId xmlns:a16="http://schemas.microsoft.com/office/drawing/2014/main" id="{5474B87F-5CD6-BA31-F323-9EC9800B80F9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椭圆 45">
                  <a:extLst>
                    <a:ext uri="{FF2B5EF4-FFF2-40B4-BE49-F238E27FC236}">
                      <a16:creationId xmlns:a16="http://schemas.microsoft.com/office/drawing/2014/main" id="{DFF648CD-6992-70C6-5B4F-B3EE2DB193D4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8" name="椭圆 43">
                <a:extLst>
                  <a:ext uri="{FF2B5EF4-FFF2-40B4-BE49-F238E27FC236}">
                    <a16:creationId xmlns:a16="http://schemas.microsoft.com/office/drawing/2014/main" id="{25942B94-F890-CCD9-7EC5-EBFB289CA03E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6" name="TextBox 132">
              <a:extLst>
                <a:ext uri="{FF2B5EF4-FFF2-40B4-BE49-F238E27FC236}">
                  <a16:creationId xmlns:a16="http://schemas.microsoft.com/office/drawing/2014/main" id="{5C2DE979-CBA3-EB5B-4325-33A9173FAC0F}"/>
                </a:ext>
              </a:extLst>
            </p:cNvPr>
            <p:cNvSpPr txBox="1"/>
            <p:nvPr/>
          </p:nvSpPr>
          <p:spPr>
            <a:xfrm>
              <a:off x="9068720" y="4180595"/>
              <a:ext cx="1015119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sp>
        <p:nvSpPr>
          <p:cNvPr id="59" name="TextBox 145">
            <a:extLst>
              <a:ext uri="{FF2B5EF4-FFF2-40B4-BE49-F238E27FC236}">
                <a16:creationId xmlns:a16="http://schemas.microsoft.com/office/drawing/2014/main" id="{ED2DE5FB-9DF3-6C4A-0CAD-B5A10B8BA8BD}"/>
              </a:ext>
            </a:extLst>
          </p:cNvPr>
          <p:cNvSpPr txBox="1"/>
          <p:nvPr/>
        </p:nvSpPr>
        <p:spPr>
          <a:xfrm>
            <a:off x="625918" y="1166338"/>
            <a:ext cx="2352112" cy="9747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服务建模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服务拆分和集成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微服务基础组件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实现技术</a:t>
            </a:r>
          </a:p>
        </p:txBody>
      </p:sp>
      <p:sp>
        <p:nvSpPr>
          <p:cNvPr id="62" name="TextBox 148">
            <a:extLst>
              <a:ext uri="{FF2B5EF4-FFF2-40B4-BE49-F238E27FC236}">
                <a16:creationId xmlns:a16="http://schemas.microsoft.com/office/drawing/2014/main" id="{6A71CD4B-C35F-3F5E-4941-B998CDAC790C}"/>
              </a:ext>
            </a:extLst>
          </p:cNvPr>
          <p:cNvSpPr txBox="1"/>
          <p:nvPr/>
        </p:nvSpPr>
        <p:spPr>
          <a:xfrm>
            <a:off x="345826" y="836115"/>
            <a:ext cx="2597399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整理</a:t>
            </a:r>
          </a:p>
        </p:txBody>
      </p:sp>
      <p:sp>
        <p:nvSpPr>
          <p:cNvPr id="64" name="TextBox 150">
            <a:extLst>
              <a:ext uri="{FF2B5EF4-FFF2-40B4-BE49-F238E27FC236}">
                <a16:creationId xmlns:a16="http://schemas.microsoft.com/office/drawing/2014/main" id="{E6CE1682-5A16-4275-3EFA-ECC7D0CD4703}"/>
              </a:ext>
            </a:extLst>
          </p:cNvPr>
          <p:cNvSpPr txBox="1"/>
          <p:nvPr/>
        </p:nvSpPr>
        <p:spPr>
          <a:xfrm>
            <a:off x="3679783" y="1440069"/>
            <a:ext cx="123376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反馈意见收集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准备中期发表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1">
            <a:extLst>
              <a:ext uri="{FF2B5EF4-FFF2-40B4-BE49-F238E27FC236}">
                <a16:creationId xmlns:a16="http://schemas.microsoft.com/office/drawing/2014/main" id="{7845F4EC-2872-208F-C9E9-8C99473B24FB}"/>
              </a:ext>
            </a:extLst>
          </p:cNvPr>
          <p:cNvCxnSpPr/>
          <p:nvPr/>
        </p:nvCxnSpPr>
        <p:spPr>
          <a:xfrm flipV="1">
            <a:off x="4239308" y="2097073"/>
            <a:ext cx="0" cy="2560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53">
            <a:extLst>
              <a:ext uri="{FF2B5EF4-FFF2-40B4-BE49-F238E27FC236}">
                <a16:creationId xmlns:a16="http://schemas.microsoft.com/office/drawing/2014/main" id="{CAC7546F-3C8B-A6C1-58C5-DA04A2B60B45}"/>
              </a:ext>
            </a:extLst>
          </p:cNvPr>
          <p:cNvSpPr txBox="1"/>
          <p:nvPr/>
        </p:nvSpPr>
        <p:spPr>
          <a:xfrm>
            <a:off x="3599670" y="1091582"/>
            <a:ext cx="1125638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中期发表</a:t>
            </a:r>
          </a:p>
        </p:txBody>
      </p:sp>
      <p:sp>
        <p:nvSpPr>
          <p:cNvPr id="69" name="TextBox 155">
            <a:extLst>
              <a:ext uri="{FF2B5EF4-FFF2-40B4-BE49-F238E27FC236}">
                <a16:creationId xmlns:a16="http://schemas.microsoft.com/office/drawing/2014/main" id="{AF4F353C-0ED3-2030-03EA-C6074E690093}"/>
              </a:ext>
            </a:extLst>
          </p:cNvPr>
          <p:cNvSpPr txBox="1"/>
          <p:nvPr/>
        </p:nvSpPr>
        <p:spPr>
          <a:xfrm>
            <a:off x="5741908" y="1260097"/>
            <a:ext cx="2595779" cy="6146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深入探索高级进阶技术的应用，解决一些项目中的难点问题。制作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72" name="TextBox 158">
            <a:extLst>
              <a:ext uri="{FF2B5EF4-FFF2-40B4-BE49-F238E27FC236}">
                <a16:creationId xmlns:a16="http://schemas.microsoft.com/office/drawing/2014/main" id="{A7262431-455F-7C73-888C-708C8FEDA164}"/>
              </a:ext>
            </a:extLst>
          </p:cNvPr>
          <p:cNvSpPr txBox="1"/>
          <p:nvPr/>
        </p:nvSpPr>
        <p:spPr>
          <a:xfrm>
            <a:off x="5741908" y="836814"/>
            <a:ext cx="205441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进阶技术研修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分享</a:t>
            </a:r>
          </a:p>
        </p:txBody>
      </p:sp>
      <p:sp>
        <p:nvSpPr>
          <p:cNvPr id="79" name="TextBox 165">
            <a:extLst>
              <a:ext uri="{FF2B5EF4-FFF2-40B4-BE49-F238E27FC236}">
                <a16:creationId xmlns:a16="http://schemas.microsoft.com/office/drawing/2014/main" id="{54FB9394-5C9F-8CBE-F06D-A976E6B472DF}"/>
              </a:ext>
            </a:extLst>
          </p:cNvPr>
          <p:cNvSpPr txBox="1"/>
          <p:nvPr/>
        </p:nvSpPr>
        <p:spPr>
          <a:xfrm>
            <a:off x="1607347" y="3675680"/>
            <a:ext cx="3472301" cy="1333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服务注册与发现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负载均衡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服务调用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配置管理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服务容错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网关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168">
            <a:extLst>
              <a:ext uri="{FF2B5EF4-FFF2-40B4-BE49-F238E27FC236}">
                <a16:creationId xmlns:a16="http://schemas.microsoft.com/office/drawing/2014/main" id="{6731D4EA-960F-94D0-46EE-90A74B262F21}"/>
              </a:ext>
            </a:extLst>
          </p:cNvPr>
          <p:cNvSpPr txBox="1"/>
          <p:nvPr/>
        </p:nvSpPr>
        <p:spPr>
          <a:xfrm>
            <a:off x="1555176" y="3334806"/>
            <a:ext cx="262813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SpringCloud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组件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华文黑体" pitchFamily="2" charset="-122"/>
            </a:endParaRPr>
          </a:p>
        </p:txBody>
      </p:sp>
      <p:sp>
        <p:nvSpPr>
          <p:cNvPr id="84" name="TextBox 170">
            <a:extLst>
              <a:ext uri="{FF2B5EF4-FFF2-40B4-BE49-F238E27FC236}">
                <a16:creationId xmlns:a16="http://schemas.microsoft.com/office/drawing/2014/main" id="{1977A79F-AEC8-3D37-FF85-B249DDBFB0C4}"/>
              </a:ext>
            </a:extLst>
          </p:cNvPr>
          <p:cNvSpPr txBox="1"/>
          <p:nvPr/>
        </p:nvSpPr>
        <p:spPr>
          <a:xfrm>
            <a:off x="4846512" y="3731314"/>
            <a:ext cx="162454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塑料大棚项目技术导入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云端搭建完整微服务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文档完善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87" name="TextBox 173">
            <a:extLst>
              <a:ext uri="{FF2B5EF4-FFF2-40B4-BE49-F238E27FC236}">
                <a16:creationId xmlns:a16="http://schemas.microsoft.com/office/drawing/2014/main" id="{5631926A-9B59-395E-8CAD-2CB953BF6978}"/>
              </a:ext>
            </a:extLst>
          </p:cNvPr>
          <p:cNvSpPr txBox="1"/>
          <p:nvPr/>
        </p:nvSpPr>
        <p:spPr>
          <a:xfrm>
            <a:off x="4775427" y="3358165"/>
            <a:ext cx="1404322" cy="32367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微服务搭建</a:t>
            </a:r>
          </a:p>
        </p:txBody>
      </p:sp>
      <p:sp>
        <p:nvSpPr>
          <p:cNvPr id="89" name="TextBox 175">
            <a:extLst>
              <a:ext uri="{FF2B5EF4-FFF2-40B4-BE49-F238E27FC236}">
                <a16:creationId xmlns:a16="http://schemas.microsoft.com/office/drawing/2014/main" id="{D34DD9C7-2AB9-706E-63C8-DE916166AA78}"/>
              </a:ext>
            </a:extLst>
          </p:cNvPr>
          <p:cNvSpPr txBox="1"/>
          <p:nvPr/>
        </p:nvSpPr>
        <p:spPr>
          <a:xfrm>
            <a:off x="6904115" y="3936209"/>
            <a:ext cx="2399947" cy="2545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收集技术分享后的反馈，进行改进。</a:t>
            </a:r>
          </a:p>
        </p:txBody>
      </p:sp>
      <p:cxnSp>
        <p:nvCxnSpPr>
          <p:cNvPr id="94" name="直接连接符 56">
            <a:extLst>
              <a:ext uri="{FF2B5EF4-FFF2-40B4-BE49-F238E27FC236}">
                <a16:creationId xmlns:a16="http://schemas.microsoft.com/office/drawing/2014/main" id="{6C8471A5-4F97-4233-C587-ADBFD5072D81}"/>
              </a:ext>
            </a:extLst>
          </p:cNvPr>
          <p:cNvCxnSpPr>
            <a:cxnSpLocks/>
          </p:cNvCxnSpPr>
          <p:nvPr/>
        </p:nvCxnSpPr>
        <p:spPr>
          <a:xfrm flipV="1">
            <a:off x="1263086" y="2116399"/>
            <a:ext cx="0" cy="1994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76">
            <a:extLst>
              <a:ext uri="{FF2B5EF4-FFF2-40B4-BE49-F238E27FC236}">
                <a16:creationId xmlns:a16="http://schemas.microsoft.com/office/drawing/2014/main" id="{801F0D74-B4E5-B05D-3BCD-0B4102A8A088}"/>
              </a:ext>
            </a:extLst>
          </p:cNvPr>
          <p:cNvCxnSpPr/>
          <p:nvPr/>
        </p:nvCxnSpPr>
        <p:spPr>
          <a:xfrm>
            <a:off x="2695068" y="3072217"/>
            <a:ext cx="0" cy="2852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思考の吹き出し: 雲形 53">
            <a:extLst>
              <a:ext uri="{FF2B5EF4-FFF2-40B4-BE49-F238E27FC236}">
                <a16:creationId xmlns:a16="http://schemas.microsoft.com/office/drawing/2014/main" id="{9EAC118F-B3F2-8690-9629-50AA9060B3B0}"/>
              </a:ext>
            </a:extLst>
          </p:cNvPr>
          <p:cNvSpPr/>
          <p:nvPr/>
        </p:nvSpPr>
        <p:spPr>
          <a:xfrm>
            <a:off x="1864084" y="1452221"/>
            <a:ext cx="1125638" cy="671072"/>
          </a:xfrm>
          <a:prstGeom prst="cloudCallout">
            <a:avLst>
              <a:gd name="adj1" fmla="val -17197"/>
              <a:gd name="adj2" fmla="val 13043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00" dirty="0">
                <a:solidFill>
                  <a:srgbClr val="FF0000"/>
                </a:solidFill>
              </a:rPr>
              <a:t>成立团队</a:t>
            </a:r>
            <a:endParaRPr kumimoji="1" lang="zh-Hans-MO" altLang="en-US" sz="1000" dirty="0" err="1">
              <a:solidFill>
                <a:srgbClr val="FF0000"/>
              </a:solidFill>
            </a:endParaRPr>
          </a:p>
        </p:txBody>
      </p:sp>
      <p:cxnSp>
        <p:nvCxnSpPr>
          <p:cNvPr id="96" name="直接连接符 81">
            <a:extLst>
              <a:ext uri="{FF2B5EF4-FFF2-40B4-BE49-F238E27FC236}">
                <a16:creationId xmlns:a16="http://schemas.microsoft.com/office/drawing/2014/main" id="{69342FD3-DB6B-2395-C1D0-0A13DCEAC885}"/>
              </a:ext>
            </a:extLst>
          </p:cNvPr>
          <p:cNvCxnSpPr/>
          <p:nvPr/>
        </p:nvCxnSpPr>
        <p:spPr>
          <a:xfrm>
            <a:off x="5574937" y="3131023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86">
            <a:extLst>
              <a:ext uri="{FF2B5EF4-FFF2-40B4-BE49-F238E27FC236}">
                <a16:creationId xmlns:a16="http://schemas.microsoft.com/office/drawing/2014/main" id="{411EC741-A205-60B3-3E68-328D82B7D952}"/>
              </a:ext>
            </a:extLst>
          </p:cNvPr>
          <p:cNvCxnSpPr/>
          <p:nvPr/>
        </p:nvCxnSpPr>
        <p:spPr>
          <a:xfrm>
            <a:off x="7998391" y="3221110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73">
            <a:extLst>
              <a:ext uri="{FF2B5EF4-FFF2-40B4-BE49-F238E27FC236}">
                <a16:creationId xmlns:a16="http://schemas.microsoft.com/office/drawing/2014/main" id="{0D25E0DE-E134-8B0C-042E-E50723F46B4A}"/>
              </a:ext>
            </a:extLst>
          </p:cNvPr>
          <p:cNvSpPr txBox="1"/>
          <p:nvPr/>
        </p:nvSpPr>
        <p:spPr>
          <a:xfrm>
            <a:off x="6691674" y="3507467"/>
            <a:ext cx="2403475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收集反馈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最终发表</a:t>
            </a:r>
          </a:p>
        </p:txBody>
      </p:sp>
      <p:cxnSp>
        <p:nvCxnSpPr>
          <p:cNvPr id="99" name="直接连接符 66">
            <a:extLst>
              <a:ext uri="{FF2B5EF4-FFF2-40B4-BE49-F238E27FC236}">
                <a16:creationId xmlns:a16="http://schemas.microsoft.com/office/drawing/2014/main" id="{439E3CBF-241F-A49B-0BA0-63524756CDA4}"/>
              </a:ext>
            </a:extLst>
          </p:cNvPr>
          <p:cNvCxnSpPr/>
          <p:nvPr/>
        </p:nvCxnSpPr>
        <p:spPr>
          <a:xfrm flipV="1">
            <a:off x="6672984" y="2097073"/>
            <a:ext cx="0" cy="2788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 12">
            <a:extLst>
              <a:ext uri="{FF2B5EF4-FFF2-40B4-BE49-F238E27FC236}">
                <a16:creationId xmlns:a16="http://schemas.microsoft.com/office/drawing/2014/main" id="{68103DFA-B161-B8DC-81BA-05234E5D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8388" y="2093645"/>
            <a:ext cx="1523362" cy="52721"/>
          </a:xfrm>
          <a:prstGeom prst="rect">
            <a:avLst/>
          </a:prstGeom>
        </p:spPr>
      </p:pic>
      <p:pic>
        <p:nvPicPr>
          <p:cNvPr id="70" name="Image 12">
            <a:extLst>
              <a:ext uri="{FF2B5EF4-FFF2-40B4-BE49-F238E27FC236}">
                <a16:creationId xmlns:a16="http://schemas.microsoft.com/office/drawing/2014/main" id="{5628FAF0-4C0C-73A5-A033-0669D90E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18840" y="3370014"/>
            <a:ext cx="1523362" cy="52721"/>
          </a:xfrm>
          <a:prstGeom prst="rect">
            <a:avLst/>
          </a:prstGeom>
        </p:spPr>
      </p:pic>
      <p:pic>
        <p:nvPicPr>
          <p:cNvPr id="71" name="Image 12">
            <a:extLst>
              <a:ext uri="{FF2B5EF4-FFF2-40B4-BE49-F238E27FC236}">
                <a16:creationId xmlns:a16="http://schemas.microsoft.com/office/drawing/2014/main" id="{6B7B8C86-38F1-925A-6693-36699D3B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13549" y="3353775"/>
            <a:ext cx="1523362" cy="52721"/>
          </a:xfrm>
          <a:prstGeom prst="rect">
            <a:avLst/>
          </a:prstGeom>
        </p:spPr>
      </p:pic>
      <p:pic>
        <p:nvPicPr>
          <p:cNvPr id="73" name="Image 12">
            <a:extLst>
              <a:ext uri="{FF2B5EF4-FFF2-40B4-BE49-F238E27FC236}">
                <a16:creationId xmlns:a16="http://schemas.microsoft.com/office/drawing/2014/main" id="{BFB80BD9-A573-8638-DFEB-51A23176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821300" y="2019407"/>
            <a:ext cx="1523362" cy="52721"/>
          </a:xfrm>
          <a:prstGeom prst="rect">
            <a:avLst/>
          </a:prstGeom>
        </p:spPr>
      </p:pic>
      <p:pic>
        <p:nvPicPr>
          <p:cNvPr id="74" name="Image 12">
            <a:extLst>
              <a:ext uri="{FF2B5EF4-FFF2-40B4-BE49-F238E27FC236}">
                <a16:creationId xmlns:a16="http://schemas.microsoft.com/office/drawing/2014/main" id="{DAD94DC1-D815-C218-D292-689D9145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33147" y="2039367"/>
            <a:ext cx="1523362" cy="52721"/>
          </a:xfrm>
          <a:prstGeom prst="rect">
            <a:avLst/>
          </a:prstGeom>
        </p:spPr>
      </p:pic>
      <p:pic>
        <p:nvPicPr>
          <p:cNvPr id="75" name="Image 12">
            <a:extLst>
              <a:ext uri="{FF2B5EF4-FFF2-40B4-BE49-F238E27FC236}">
                <a16:creationId xmlns:a16="http://schemas.microsoft.com/office/drawing/2014/main" id="{20EC75E1-4311-1814-5ABF-A659606C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29625" y="3449209"/>
            <a:ext cx="1523362" cy="52721"/>
          </a:xfrm>
          <a:prstGeom prst="rect">
            <a:avLst/>
          </a:prstGeom>
        </p:spPr>
      </p:pic>
      <p:pic>
        <p:nvPicPr>
          <p:cNvPr id="51" name="グラフィックス 50" descr="バッジ: チェックマーク 1 単色塗りつぶし">
            <a:extLst>
              <a:ext uri="{FF2B5EF4-FFF2-40B4-BE49-F238E27FC236}">
                <a16:creationId xmlns:a16="http://schemas.microsoft.com/office/drawing/2014/main" id="{94F83976-B4EB-CF69-9EFB-26D452691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2414" y="800433"/>
            <a:ext cx="460304" cy="460304"/>
          </a:xfrm>
          <a:prstGeom prst="rect">
            <a:avLst/>
          </a:prstGeom>
        </p:spPr>
      </p:pic>
      <p:pic>
        <p:nvPicPr>
          <p:cNvPr id="52" name="グラフィックス 51" descr="バッジ: チェックマーク 1 単色塗りつぶし">
            <a:extLst>
              <a:ext uri="{FF2B5EF4-FFF2-40B4-BE49-F238E27FC236}">
                <a16:creationId xmlns:a16="http://schemas.microsoft.com/office/drawing/2014/main" id="{ECE06A5F-C3B0-B7EA-7C8C-7D315BE1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2188" y="3296400"/>
            <a:ext cx="460304" cy="460304"/>
          </a:xfrm>
          <a:prstGeom prst="rect">
            <a:avLst/>
          </a:prstGeom>
        </p:spPr>
      </p:pic>
      <p:pic>
        <p:nvPicPr>
          <p:cNvPr id="53" name="グラフィックス 52" descr="バッジ: チェックマーク 1 単色塗りつぶし">
            <a:extLst>
              <a:ext uri="{FF2B5EF4-FFF2-40B4-BE49-F238E27FC236}">
                <a16:creationId xmlns:a16="http://schemas.microsoft.com/office/drawing/2014/main" id="{C182DAC5-1273-AE18-89A0-D699B272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7775" y="1060075"/>
            <a:ext cx="460304" cy="460304"/>
          </a:xfrm>
          <a:prstGeom prst="rect">
            <a:avLst/>
          </a:prstGeom>
        </p:spPr>
      </p:pic>
      <p:pic>
        <p:nvPicPr>
          <p:cNvPr id="55" name="グラフィックス 54" descr="バッジ: チェックマーク 1 単色塗りつぶし">
            <a:extLst>
              <a:ext uri="{FF2B5EF4-FFF2-40B4-BE49-F238E27FC236}">
                <a16:creationId xmlns:a16="http://schemas.microsoft.com/office/drawing/2014/main" id="{4BFAA635-4ED9-0F9C-FCC8-68A948DA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40" y="3372573"/>
            <a:ext cx="460304" cy="460304"/>
          </a:xfrm>
          <a:prstGeom prst="rect">
            <a:avLst/>
          </a:prstGeom>
        </p:spPr>
      </p:pic>
      <p:pic>
        <p:nvPicPr>
          <p:cNvPr id="56" name="グラフィックス 55" descr="バッジ: チェックマーク 1 単色塗りつぶし">
            <a:extLst>
              <a:ext uri="{FF2B5EF4-FFF2-40B4-BE49-F238E27FC236}">
                <a16:creationId xmlns:a16="http://schemas.microsoft.com/office/drawing/2014/main" id="{C9C353CB-B0CB-5C1D-BD98-AE7F6E5E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306" y="787542"/>
            <a:ext cx="460304" cy="4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CD37521-11DB-0F30-D9C7-736C2ED1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1868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0FE3D16-DE8C-4326-983A-082E10AF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AEE3EF-E4BD-86E3-B770-F8597F1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18A1D047-7BAE-7218-B78C-9CD51469A5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Knowhow</a:t>
            </a: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文档做成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52F153-BB45-F30D-69CD-CE69641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1" y="1410780"/>
            <a:ext cx="5178237" cy="3316609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32BD55B-E454-921F-584A-719D3A095C3E}"/>
              </a:ext>
            </a:extLst>
          </p:cNvPr>
          <p:cNvCxnSpPr/>
          <p:nvPr/>
        </p:nvCxnSpPr>
        <p:spPr>
          <a:xfrm>
            <a:off x="5552144" y="1225169"/>
            <a:ext cx="0" cy="370541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9BAAB7-8456-2698-E46B-2C6DAEE92F93}"/>
              </a:ext>
            </a:extLst>
          </p:cNvPr>
          <p:cNvSpPr txBox="1"/>
          <p:nvPr/>
        </p:nvSpPr>
        <p:spPr>
          <a:xfrm>
            <a:off x="5719482" y="1410780"/>
            <a:ext cx="313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Hans-M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个微服务基础知识文档</a:t>
            </a:r>
            <a:endParaRPr kumimoji="1" lang="zh-Hans-MO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8DB9F05-52A0-E7A4-8D5E-72045829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38" y="1867907"/>
            <a:ext cx="1458879" cy="1495482"/>
          </a:xfrm>
          <a:prstGeom prst="rect">
            <a:avLst/>
          </a:prstGeom>
        </p:spPr>
      </p:pic>
      <p:pic>
        <p:nvPicPr>
          <p:cNvPr id="23" name="図 22" descr="QR コード&#10;&#10;自動的に生成された説明">
            <a:extLst>
              <a:ext uri="{FF2B5EF4-FFF2-40B4-BE49-F238E27FC236}">
                <a16:creationId xmlns:a16="http://schemas.microsoft.com/office/drawing/2014/main" id="{FCE6E471-D9C2-C939-05EA-8180F1AB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58" y="3357087"/>
            <a:ext cx="1581949" cy="15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4915B7-52F1-2D61-4B63-0DBAC636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B1E5AB9-609A-334F-43DE-31A74F93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B34E44-ED82-5AAC-9B16-14BC577F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D5FC468A-9B14-61C0-4658-406A923F68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组建团队</a:t>
            </a:r>
          </a:p>
        </p:txBody>
      </p:sp>
      <p:pic>
        <p:nvPicPr>
          <p:cNvPr id="10" name="グラフィックス 9" descr="オフィス ワーカー (男性) 単色塗りつぶし">
            <a:extLst>
              <a:ext uri="{FF2B5EF4-FFF2-40B4-BE49-F238E27FC236}">
                <a16:creationId xmlns:a16="http://schemas.microsoft.com/office/drawing/2014/main" id="{4777D85A-5D87-9190-CF35-2D2B2DA1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63" y="1631457"/>
            <a:ext cx="681831" cy="5460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C1B07-07F7-1D9C-74BB-AF8BF8ECA5CB}"/>
              </a:ext>
            </a:extLst>
          </p:cNvPr>
          <p:cNvSpPr txBox="1"/>
          <p:nvPr/>
        </p:nvSpPr>
        <p:spPr>
          <a:xfrm>
            <a:off x="1484663" y="216084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刘云超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グラフィックス 11" descr="オフィス ワーカー (男性) 単色塗りつぶし">
            <a:extLst>
              <a:ext uri="{FF2B5EF4-FFF2-40B4-BE49-F238E27FC236}">
                <a16:creationId xmlns:a16="http://schemas.microsoft.com/office/drawing/2014/main" id="{09511ED6-AC11-DF11-8B74-A9852D5A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85" y="2555777"/>
            <a:ext cx="681831" cy="54608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8792DA-D35F-004E-A577-DCD82477032B}"/>
              </a:ext>
            </a:extLst>
          </p:cNvPr>
          <p:cNvSpPr txBox="1"/>
          <p:nvPr/>
        </p:nvSpPr>
        <p:spPr>
          <a:xfrm>
            <a:off x="662385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南超峰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グラフィックス 13" descr="オフィス ワーカー (男性) 単色塗りつぶし">
            <a:extLst>
              <a:ext uri="{FF2B5EF4-FFF2-40B4-BE49-F238E27FC236}">
                <a16:creationId xmlns:a16="http://schemas.microsoft.com/office/drawing/2014/main" id="{48423021-B378-CFBB-A743-29CA8D18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0126" y="2572476"/>
            <a:ext cx="681831" cy="54608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9E7E42-29A0-6041-3D84-BB75C1884B36}"/>
              </a:ext>
            </a:extLst>
          </p:cNvPr>
          <p:cNvSpPr txBox="1"/>
          <p:nvPr/>
        </p:nvSpPr>
        <p:spPr>
          <a:xfrm>
            <a:off x="1578791" y="3081349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王凯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グラフィックス 15" descr="オフィス ワーカー (男性) 単色塗りつぶし">
            <a:extLst>
              <a:ext uri="{FF2B5EF4-FFF2-40B4-BE49-F238E27FC236}">
                <a16:creationId xmlns:a16="http://schemas.microsoft.com/office/drawing/2014/main" id="{72305D17-4D98-4EF5-4041-8C8D6B58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404" y="2555777"/>
            <a:ext cx="681831" cy="54608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02A9E0-F83A-1CB0-8691-D9130767A8FC}"/>
              </a:ext>
            </a:extLst>
          </p:cNvPr>
          <p:cNvSpPr txBox="1"/>
          <p:nvPr/>
        </p:nvSpPr>
        <p:spPr>
          <a:xfrm>
            <a:off x="2312404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曹思敏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グラフィックス 17" descr="オフィス ワーカー (男性) 単色塗りつぶし">
            <a:extLst>
              <a:ext uri="{FF2B5EF4-FFF2-40B4-BE49-F238E27FC236}">
                <a16:creationId xmlns:a16="http://schemas.microsoft.com/office/drawing/2014/main" id="{650AD44E-793C-26E5-CCAD-6260E096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922" y="3554788"/>
            <a:ext cx="681831" cy="54608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97156D-B3FF-25E0-C8D3-21C3A1B4F629}"/>
              </a:ext>
            </a:extLst>
          </p:cNvPr>
          <p:cNvSpPr txBox="1"/>
          <p:nvPr/>
        </p:nvSpPr>
        <p:spPr>
          <a:xfrm>
            <a:off x="656922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卢凯歌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グラフィックス 19" descr="オフィス ワーカー (男性) 単色塗りつぶし">
            <a:extLst>
              <a:ext uri="{FF2B5EF4-FFF2-40B4-BE49-F238E27FC236}">
                <a16:creationId xmlns:a16="http://schemas.microsoft.com/office/drawing/2014/main" id="{F6C080D9-7BA1-ECE1-AA04-EDCEE2F0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663" y="3554788"/>
            <a:ext cx="681831" cy="54608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0A4151-1BBB-47DE-5B86-1F56A6141975}"/>
              </a:ext>
            </a:extLst>
          </p:cNvPr>
          <p:cNvSpPr txBox="1"/>
          <p:nvPr/>
        </p:nvSpPr>
        <p:spPr>
          <a:xfrm>
            <a:off x="1484663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何元泰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グラフィックス 21" descr="オフィス ワーカー (男性) 単色塗りつぶし">
            <a:extLst>
              <a:ext uri="{FF2B5EF4-FFF2-40B4-BE49-F238E27FC236}">
                <a16:creationId xmlns:a16="http://schemas.microsoft.com/office/drawing/2014/main" id="{9FFFB484-4775-1247-C383-7F7D4537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777" y="3554788"/>
            <a:ext cx="681831" cy="546082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896F3EA-1374-8F0B-5C0A-900E3992E7D4}"/>
              </a:ext>
            </a:extLst>
          </p:cNvPr>
          <p:cNvSpPr txBox="1"/>
          <p:nvPr/>
        </p:nvSpPr>
        <p:spPr>
          <a:xfrm>
            <a:off x="2348777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权益强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BDFAE2A-866D-A24A-27E4-59901D4CD78B}"/>
              </a:ext>
            </a:extLst>
          </p:cNvPr>
          <p:cNvSpPr/>
          <p:nvPr/>
        </p:nvSpPr>
        <p:spPr>
          <a:xfrm>
            <a:off x="424316" y="1565721"/>
            <a:ext cx="2868706" cy="3012247"/>
          </a:xfrm>
          <a:prstGeom prst="rect">
            <a:avLst/>
          </a:prstGeom>
          <a:noFill/>
          <a:ln w="19050">
            <a:solidFill>
              <a:srgbClr val="F12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3BB5816-AF81-5CCF-B43A-D0DA3FD533F8}"/>
              </a:ext>
            </a:extLst>
          </p:cNvPr>
          <p:cNvSpPr/>
          <p:nvPr/>
        </p:nvSpPr>
        <p:spPr>
          <a:xfrm>
            <a:off x="2868256" y="1339968"/>
            <a:ext cx="633506" cy="633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kumimoji="1" lang="en-US" altLang="zh-CN" sz="1050" b="1" dirty="0">
                <a:solidFill>
                  <a:schemeClr val="accent1"/>
                </a:solidFill>
              </a:rPr>
              <a:t>TEAM</a:t>
            </a:r>
            <a:endParaRPr kumimoji="1" lang="zh-Hans-MO" altLang="en-US" sz="1050" b="1" dirty="0" err="1">
              <a:solidFill>
                <a:schemeClr val="accent1"/>
              </a:solidFill>
            </a:endParaRP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7520230-E2B7-4543-FA1F-85A13F2F10E1}"/>
              </a:ext>
            </a:extLst>
          </p:cNvPr>
          <p:cNvGrpSpPr/>
          <p:nvPr/>
        </p:nvGrpSpPr>
        <p:grpSpPr>
          <a:xfrm>
            <a:off x="3774636" y="1559104"/>
            <a:ext cx="4755111" cy="918723"/>
            <a:chOff x="3774636" y="1559104"/>
            <a:chExt cx="3205517" cy="918723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23BFF624-A36F-31B8-F101-6E9D85D2E9B0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C87E51F5-1CD3-C45B-03E6-A9AD91263D7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敏捷团队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BDA34177-238A-379C-0C87-933ECBE17F7B}"/>
                </a:ext>
              </a:extLst>
            </p:cNvPr>
            <p:cNvSpPr txBox="1"/>
            <p:nvPr/>
          </p:nvSpPr>
          <p:spPr>
            <a:xfrm>
              <a:off x="3802585" y="1870286"/>
              <a:ext cx="3177568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小型团队更敏捷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学习效率高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642D8F9F-5B10-0985-8818-7DC1DFADB3F6}"/>
              </a:ext>
            </a:extLst>
          </p:cNvPr>
          <p:cNvGrpSpPr/>
          <p:nvPr/>
        </p:nvGrpSpPr>
        <p:grpSpPr>
          <a:xfrm>
            <a:off x="3774635" y="2642497"/>
            <a:ext cx="3999979" cy="918723"/>
            <a:chOff x="3774636" y="1559104"/>
            <a:chExt cx="2696468" cy="918723"/>
          </a:xfrm>
        </p:grpSpPr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2E090F2B-4D88-47C6-EEF4-488609919DD1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4F2143CE-6547-DA03-AB01-AB4F3C88328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以老带新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C73D0E96-6E2F-89E1-12AF-1807E9CB4059}"/>
                </a:ext>
              </a:extLst>
            </p:cNvPr>
            <p:cNvSpPr txBox="1"/>
            <p:nvPr/>
          </p:nvSpPr>
          <p:spPr>
            <a:xfrm>
              <a:off x="3774636" y="1863306"/>
              <a:ext cx="2405590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团队中有一半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5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年以上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Java web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开发经验者，接受度好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通过以老带新的方式迅速成长</a:t>
              </a:r>
              <a:endParaRPr lang="en-US" altLang="zh-Hans-MO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B17124A-0E61-72D4-474A-A5845938F584}"/>
              </a:ext>
            </a:extLst>
          </p:cNvPr>
          <p:cNvGrpSpPr/>
          <p:nvPr/>
        </p:nvGrpSpPr>
        <p:grpSpPr>
          <a:xfrm>
            <a:off x="3774636" y="3674719"/>
            <a:ext cx="3999978" cy="918723"/>
            <a:chOff x="3774636" y="1559104"/>
            <a:chExt cx="2696468" cy="918723"/>
          </a:xfrm>
        </p:grpSpPr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80087E9B-8F83-8AEF-37AF-8013839D6AF7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5F742B7-516E-7883-CD4D-CE5302F65BD9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en-US" altLang="zh-CN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Teams</a:t>
              </a: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小组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2A93B796-49AB-D6A6-B134-660085BB1901}"/>
                </a:ext>
              </a:extLst>
            </p:cNvPr>
            <p:cNvSpPr txBox="1"/>
            <p:nvPr/>
          </p:nvSpPr>
          <p:spPr>
            <a:xfrm>
              <a:off x="3774636" y="1863306"/>
              <a:ext cx="2090323" cy="22672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有问题随时沟通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3DD42AAE-1E46-6ED9-7DFE-F2DCB9F6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332" y="3673905"/>
            <a:ext cx="3649148" cy="7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8ABAB19-888E-5219-57D2-72BE7777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E1A293-58C4-5B6D-32DA-C709F5A3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D36FBB-E502-92CC-AAFB-C032CDED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8DA9C9-FA96-0B5F-3BB7-DCFC630E9847}"/>
              </a:ext>
            </a:extLst>
          </p:cNvPr>
          <p:cNvSpPr txBox="1"/>
          <p:nvPr/>
        </p:nvSpPr>
        <p:spPr>
          <a:xfrm>
            <a:off x="229767" y="8414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知识共有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E551B3A0-5D70-8962-6241-71F2EAC5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1378069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C93E1B8C-422D-B712-7713-F3462C9B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1372957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デスクの上に座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7CF9E3E1-0EBB-0DD0-D101-6F6653A21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333651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図 24" descr="会議室にいる人たち&#10;&#10;中程度の精度で自動的に生成された説明">
            <a:extLst>
              <a:ext uri="{FF2B5EF4-FFF2-40B4-BE49-F238E27FC236}">
                <a16:creationId xmlns:a16="http://schemas.microsoft.com/office/drawing/2014/main" id="{1EDA65F9-3C38-214D-9822-F3A0F771F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332255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7182D62-F03A-3743-8FE0-565606B4EA9D}"/>
              </a:ext>
            </a:extLst>
          </p:cNvPr>
          <p:cNvSpPr txBox="1"/>
          <p:nvPr/>
        </p:nvSpPr>
        <p:spPr>
          <a:xfrm>
            <a:off x="415330" y="2994844"/>
            <a:ext cx="141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微服务基础知识共有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BD266CD-7F61-036B-A46D-50DF3425B0F2}"/>
              </a:ext>
            </a:extLst>
          </p:cNvPr>
          <p:cNvSpPr txBox="1"/>
          <p:nvPr/>
        </p:nvSpPr>
        <p:spPr>
          <a:xfrm>
            <a:off x="2228179" y="2994844"/>
            <a:ext cx="17574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爆発: 8 pt 27">
            <a:extLst>
              <a:ext uri="{FF2B5EF4-FFF2-40B4-BE49-F238E27FC236}">
                <a16:creationId xmlns:a16="http://schemas.microsoft.com/office/drawing/2014/main" id="{D9E8F3E3-2C28-258A-9F5B-DF907ED983C7}"/>
              </a:ext>
            </a:extLst>
          </p:cNvPr>
          <p:cNvSpPr/>
          <p:nvPr/>
        </p:nvSpPr>
        <p:spPr>
          <a:xfrm>
            <a:off x="1832880" y="2018784"/>
            <a:ext cx="973141" cy="839928"/>
          </a:xfrm>
          <a:prstGeom prst="irregularSeal1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签到</a:t>
            </a:r>
            <a:endParaRPr kumimoji="1" lang="zh-Hans-MO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4612DB-A27E-4B50-C18D-8BC83F5055C3}"/>
              </a:ext>
            </a:extLst>
          </p:cNvPr>
          <p:cNvCxnSpPr/>
          <p:nvPr/>
        </p:nvCxnSpPr>
        <p:spPr>
          <a:xfrm>
            <a:off x="4313739" y="1137765"/>
            <a:ext cx="0" cy="3580818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AE7AE4A-7E2B-5727-BC7B-6BC688465776}"/>
              </a:ext>
            </a:extLst>
          </p:cNvPr>
          <p:cNvSpPr txBox="1"/>
          <p:nvPr/>
        </p:nvSpPr>
        <p:spPr>
          <a:xfrm>
            <a:off x="5031577" y="1507320"/>
            <a:ext cx="34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概念性的东西理解困难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缺乏实践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993AFF4-5832-ED5A-8C47-5B8090C21C39}"/>
              </a:ext>
            </a:extLst>
          </p:cNvPr>
          <p:cNvGrpSpPr/>
          <p:nvPr/>
        </p:nvGrpSpPr>
        <p:grpSpPr>
          <a:xfrm>
            <a:off x="4801767" y="1026082"/>
            <a:ext cx="3778488" cy="1682217"/>
            <a:chOff x="4842000" y="3168989"/>
            <a:chExt cx="3778488" cy="1500733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F14D5974-959B-EC3E-DE16-9E8B7E876A5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F129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Hans-MO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2BEE97E3-D7C9-C1B2-59CF-63F89FE86DEC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accent1">
                      <a:lumMod val="50000"/>
                    </a:schemeClr>
                  </a:solidFill>
                </a:rPr>
                <a:t>反馈意见</a:t>
              </a:r>
              <a:endParaRPr kumimoji="1" lang="zh-Hans-MO" altLang="en-US" sz="1400" dirty="0" err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6F5C87D-0ECF-1A7E-5CA9-2DA8BE80E226}"/>
              </a:ext>
            </a:extLst>
          </p:cNvPr>
          <p:cNvGrpSpPr/>
          <p:nvPr/>
        </p:nvGrpSpPr>
        <p:grpSpPr>
          <a:xfrm>
            <a:off x="4801767" y="2938644"/>
            <a:ext cx="3778488" cy="1745041"/>
            <a:chOff x="4842000" y="3168989"/>
            <a:chExt cx="3778488" cy="1500733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E1847822-8E4D-C137-A8A6-9657C64B934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ans-MO" altLang="en-US" dirty="0" err="1">
                <a:solidFill>
                  <a:srgbClr val="00B050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D1508154-AC42-5CF3-D791-71AB7D0CC52E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00B050"/>
                  </a:solidFill>
                </a:rPr>
                <a:t>改进对策</a:t>
              </a:r>
              <a:endParaRPr kumimoji="1" lang="zh-Hans-MO" altLang="en-US" sz="1400" dirty="0" err="1">
                <a:solidFill>
                  <a:srgbClr val="00B050"/>
                </a:solidFill>
              </a:endParaRPr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B6B0BA9-C6AC-FA53-F4FF-1FB920215F31}"/>
              </a:ext>
            </a:extLst>
          </p:cNvPr>
          <p:cNvSpPr txBox="1"/>
          <p:nvPr/>
        </p:nvSpPr>
        <p:spPr>
          <a:xfrm>
            <a:off x="5031576" y="3385978"/>
            <a:ext cx="34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结合实际项目或者例子进行知识共有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提升组员参与度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kumimoji="1" lang="en-US" altLang="zh-Hans-MO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实战演练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6310560-6DFA-B59A-663B-2A639A0A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8FAA13-596A-174F-E0BD-23781EAE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E05980-200B-38C7-B678-BEC41B8A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9861E6-58E3-B69D-E1E1-125EE62C0078}"/>
              </a:ext>
            </a:extLst>
          </p:cNvPr>
          <p:cNvSpPr txBox="1"/>
          <p:nvPr/>
        </p:nvSpPr>
        <p:spPr>
          <a:xfrm>
            <a:off x="146050" y="83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搭建示例工程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CBB2EFA-E91D-2BF0-4284-7640D8D5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50112"/>
            <a:ext cx="1607500" cy="346021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56A6E6C-EE42-057A-B11B-FEB55FD904E8}"/>
              </a:ext>
            </a:extLst>
          </p:cNvPr>
          <p:cNvSpPr/>
          <p:nvPr/>
        </p:nvSpPr>
        <p:spPr>
          <a:xfrm>
            <a:off x="349250" y="1931660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DFBFF43-1125-A199-C0AF-5337978B1072}"/>
              </a:ext>
            </a:extLst>
          </p:cNvPr>
          <p:cNvSpPr/>
          <p:nvPr/>
        </p:nvSpPr>
        <p:spPr>
          <a:xfrm>
            <a:off x="349250" y="301814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EEDF3C4-8EEE-F71F-DD68-9F4B4404EA92}"/>
              </a:ext>
            </a:extLst>
          </p:cNvPr>
          <p:cNvSpPr/>
          <p:nvPr/>
        </p:nvSpPr>
        <p:spPr>
          <a:xfrm>
            <a:off x="341110" y="314960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C8D891-0E72-F093-C678-FDF9C0677C4B}"/>
              </a:ext>
            </a:extLst>
          </p:cNvPr>
          <p:cNvSpPr/>
          <p:nvPr/>
        </p:nvSpPr>
        <p:spPr>
          <a:xfrm>
            <a:off x="332969" y="328106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C71300-B22C-09F0-CB87-000D8F6C15A5}"/>
              </a:ext>
            </a:extLst>
          </p:cNvPr>
          <p:cNvSpPr/>
          <p:nvPr/>
        </p:nvSpPr>
        <p:spPr>
          <a:xfrm>
            <a:off x="338787" y="341252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360E70E-DBB4-E93F-3D8F-EBA4DC800377}"/>
              </a:ext>
            </a:extLst>
          </p:cNvPr>
          <p:cNvCxnSpPr/>
          <p:nvPr/>
        </p:nvCxnSpPr>
        <p:spPr>
          <a:xfrm>
            <a:off x="1626376" y="198934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80A0D52-8553-A9E0-A729-DC480E485C90}"/>
              </a:ext>
            </a:extLst>
          </p:cNvPr>
          <p:cNvCxnSpPr/>
          <p:nvPr/>
        </p:nvCxnSpPr>
        <p:spPr>
          <a:xfrm>
            <a:off x="1611256" y="321339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1F83255-1E3E-E3F9-2E35-CFB8B81261C0}"/>
              </a:ext>
            </a:extLst>
          </p:cNvPr>
          <p:cNvCxnSpPr/>
          <p:nvPr/>
        </p:nvCxnSpPr>
        <p:spPr>
          <a:xfrm>
            <a:off x="1607693" y="3466521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9B2CA549-0DF2-3670-E57D-36D27EA7D735}"/>
              </a:ext>
            </a:extLst>
          </p:cNvPr>
          <p:cNvSpPr/>
          <p:nvPr/>
        </p:nvSpPr>
        <p:spPr>
          <a:xfrm>
            <a:off x="2275530" y="188702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-MO" sz="700" dirty="0">
                <a:solidFill>
                  <a:schemeClr val="tx1"/>
                </a:solidFill>
              </a:rPr>
              <a:t>Eureka</a:t>
            </a:r>
            <a:r>
              <a:rPr kumimoji="1" lang="zh-CN" altLang="en-US" sz="700" dirty="0">
                <a:solidFill>
                  <a:schemeClr val="tx1"/>
                </a:solidFill>
              </a:rPr>
              <a:t>服务注册中心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C8BAFF9-5B2F-35D3-0759-C31EDED77BB4}"/>
              </a:ext>
            </a:extLst>
          </p:cNvPr>
          <p:cNvSpPr/>
          <p:nvPr/>
        </p:nvSpPr>
        <p:spPr>
          <a:xfrm>
            <a:off x="2210387" y="3090227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服务消费者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478E9722-A965-A939-755E-BF06DC26E873}"/>
              </a:ext>
            </a:extLst>
          </p:cNvPr>
          <p:cNvSpPr/>
          <p:nvPr/>
        </p:nvSpPr>
        <p:spPr>
          <a:xfrm>
            <a:off x="2210387" y="337476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服务提供者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1B343F5D-C035-AB64-DE91-63F2BAA3EA1F}"/>
              </a:ext>
            </a:extLst>
          </p:cNvPr>
          <p:cNvGrpSpPr/>
          <p:nvPr/>
        </p:nvGrpSpPr>
        <p:grpSpPr>
          <a:xfrm>
            <a:off x="3933242" y="1071517"/>
            <a:ext cx="3393511" cy="2073285"/>
            <a:chOff x="3933242" y="1232057"/>
            <a:chExt cx="3393511" cy="2073285"/>
          </a:xfrm>
        </p:grpSpPr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8A6E83E-99F1-B14B-EC18-F7B269487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80" y="1835780"/>
              <a:ext cx="826541" cy="928513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66A4E12-034A-3C73-56E1-BD99DB8C66E2}"/>
                </a:ext>
              </a:extLst>
            </p:cNvPr>
            <p:cNvSpPr txBox="1"/>
            <p:nvPr/>
          </p:nvSpPr>
          <p:spPr>
            <a:xfrm>
              <a:off x="4264873" y="2205728"/>
              <a:ext cx="1333208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定期获取服务列表</a:t>
              </a:r>
              <a:endParaRPr kumimoji="1" lang="zh-Hans-MO" altLang="en-US" sz="8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B8B76A9A-1AAA-BF84-1B98-94D117638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8524" y="17520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A47747AE-B6FD-7D00-BE7D-51E6A10C84B7}"/>
                </a:ext>
              </a:extLst>
            </p:cNvPr>
            <p:cNvSpPr/>
            <p:nvPr/>
          </p:nvSpPr>
          <p:spPr>
            <a:xfrm>
              <a:off x="5074036" y="1232057"/>
              <a:ext cx="1021963" cy="75238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Eureka Server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82322B1-A2EF-A829-FB8B-1E3B92AC1B70}"/>
                </a:ext>
              </a:extLst>
            </p:cNvPr>
            <p:cNvSpPr txBox="1"/>
            <p:nvPr/>
          </p:nvSpPr>
          <p:spPr>
            <a:xfrm>
              <a:off x="6246073" y="2150806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注册服务</a:t>
              </a:r>
              <a:endParaRPr kumimoji="1" lang="zh-Hans-MO" altLang="en-US" sz="800" dirty="0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469AC05-F515-D024-7E1C-D37E284516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1716" y="19393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四角形: 対角を丸める 31">
              <a:extLst>
                <a:ext uri="{FF2B5EF4-FFF2-40B4-BE49-F238E27FC236}">
                  <a16:creationId xmlns:a16="http://schemas.microsoft.com/office/drawing/2014/main" id="{C179C521-B3B9-4CAA-77F7-5F821BE931F4}"/>
                </a:ext>
              </a:extLst>
            </p:cNvPr>
            <p:cNvSpPr/>
            <p:nvPr/>
          </p:nvSpPr>
          <p:spPr>
            <a:xfrm>
              <a:off x="5993544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Provider</a:t>
              </a:r>
              <a:endParaRPr kumimoji="1" lang="zh-Hans-MO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DB6F00A5-AD94-6935-6A25-F23AF632EBB2}"/>
                </a:ext>
              </a:extLst>
            </p:cNvPr>
            <p:cNvSpPr txBox="1"/>
            <p:nvPr/>
          </p:nvSpPr>
          <p:spPr>
            <a:xfrm>
              <a:off x="6059774" y="245594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心跳检测</a:t>
              </a:r>
              <a:endParaRPr kumimoji="1" lang="zh-Hans-MO" altLang="en-US" sz="800" dirty="0"/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DCE3DBF4-842F-C3C2-DB0D-A3F2FD805348}"/>
                </a:ext>
              </a:extLst>
            </p:cNvPr>
            <p:cNvCxnSpPr/>
            <p:nvPr/>
          </p:nvCxnSpPr>
          <p:spPr>
            <a:xfrm>
              <a:off x="4670025" y="3035190"/>
              <a:ext cx="1348499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四角形: 対角を丸める 30">
              <a:extLst>
                <a:ext uri="{FF2B5EF4-FFF2-40B4-BE49-F238E27FC236}">
                  <a16:creationId xmlns:a16="http://schemas.microsoft.com/office/drawing/2014/main" id="{6D3BA878-7DCF-E1DE-C914-292865F06A92}"/>
                </a:ext>
              </a:extLst>
            </p:cNvPr>
            <p:cNvSpPr/>
            <p:nvPr/>
          </p:nvSpPr>
          <p:spPr>
            <a:xfrm>
              <a:off x="3933242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Consumer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BF238D6-C938-1358-67F3-5BD1FD6E9642}"/>
                </a:ext>
              </a:extLst>
            </p:cNvPr>
            <p:cNvSpPr txBox="1"/>
            <p:nvPr/>
          </p:nvSpPr>
          <p:spPr>
            <a:xfrm>
              <a:off x="5303572" y="281785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服务调用</a:t>
              </a:r>
              <a:endParaRPr kumimoji="1" lang="zh-Hans-MO" altLang="en-US" sz="800" dirty="0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8D7FE0D-A0EB-3124-01BE-0B871A639C16}"/>
              </a:ext>
            </a:extLst>
          </p:cNvPr>
          <p:cNvSpPr txBox="1"/>
          <p:nvPr/>
        </p:nvSpPr>
        <p:spPr>
          <a:xfrm>
            <a:off x="3940222" y="3634050"/>
            <a:ext cx="3393511" cy="1189788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endParaRPr kumimoji="1" lang="zh-Hans-MO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47FD7CA-A332-5B7F-ABBD-0F49E03775B3}"/>
              </a:ext>
            </a:extLst>
          </p:cNvPr>
          <p:cNvSpPr txBox="1"/>
          <p:nvPr/>
        </p:nvSpPr>
        <p:spPr>
          <a:xfrm>
            <a:off x="4080524" y="3520521"/>
            <a:ext cx="84746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800" dirty="0"/>
              <a:t>完整示例</a:t>
            </a:r>
            <a:endParaRPr kumimoji="1" lang="zh-Hans-MO" altLang="en-US" sz="8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D16B197-4A07-EE60-4DBF-622698EED84F}"/>
              </a:ext>
            </a:extLst>
          </p:cNvPr>
          <p:cNvSpPr txBox="1"/>
          <p:nvPr/>
        </p:nvSpPr>
        <p:spPr>
          <a:xfrm>
            <a:off x="4143688" y="3879327"/>
            <a:ext cx="305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完整的服务注册和调用示例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代码注释完整利于学习理解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zh-Hans-MO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99DC258-CE0D-440E-2060-B7FA55D29CE0}"/>
              </a:ext>
            </a:extLst>
          </p:cNvPr>
          <p:cNvSpPr txBox="1"/>
          <p:nvPr/>
        </p:nvSpPr>
        <p:spPr>
          <a:xfrm>
            <a:off x="5193232" y="778669"/>
            <a:ext cx="118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注册中心</a:t>
            </a:r>
            <a:endParaRPr kumimoji="1" lang="zh-Hans-MO" altLang="en-US" sz="12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55D9C62-5210-B53A-3EBF-BE5C3902E894}"/>
              </a:ext>
            </a:extLst>
          </p:cNvPr>
          <p:cNvSpPr txBox="1"/>
          <p:nvPr/>
        </p:nvSpPr>
        <p:spPr>
          <a:xfrm>
            <a:off x="4143688" y="3172882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服务消费者</a:t>
            </a:r>
            <a:endParaRPr kumimoji="1" lang="zh-Hans-MO" altLang="en-US" sz="12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AD11C6D-FD40-6BE7-606C-F35F03AEE05E}"/>
              </a:ext>
            </a:extLst>
          </p:cNvPr>
          <p:cNvSpPr txBox="1"/>
          <p:nvPr/>
        </p:nvSpPr>
        <p:spPr>
          <a:xfrm>
            <a:off x="6218153" y="3154807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服务注册者</a:t>
            </a:r>
            <a:endParaRPr kumimoji="1" lang="zh-Hans-MO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0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_Tool_T1_01_EN_R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_Tool_T1_01_EN_O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4.xml><?xml version="1.0" encoding="utf-8"?>
<a:theme xmlns:a="http://schemas.openxmlformats.org/drawingml/2006/main" name="F_Tool_T1_01_EN_B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5.xml><?xml version="1.0" encoding="utf-8"?>
<a:theme xmlns:a="http://schemas.openxmlformats.org/drawingml/2006/main" name="F_Tool_T1_01_EN_E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6.xml><?xml version="1.0" encoding="utf-8"?>
<a:theme xmlns:a="http://schemas.openxmlformats.org/drawingml/2006/main" name="F_Tool_T1_01_EN_Y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7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</TotalTime>
  <Words>1082</Words>
  <Application>Microsoft Office PowerPoint</Application>
  <PresentationFormat>On-screen Show (16:9)</PresentationFormat>
  <Paragraphs>187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-apple-system</vt:lpstr>
      <vt:lpstr>Meiryo UI</vt:lpstr>
      <vt:lpstr>Microsoft YaHei 本文</vt:lpstr>
      <vt:lpstr>ＭＳ Ｐ明朝</vt:lpstr>
      <vt:lpstr>游ゴシック</vt:lpstr>
      <vt:lpstr>游ゴシック Light</vt:lpstr>
      <vt:lpstr>微软雅黑</vt:lpstr>
      <vt:lpstr>Arial</vt:lpstr>
      <vt:lpstr>Tahoma</vt:lpstr>
      <vt:lpstr>Wingdings</vt:lpstr>
      <vt:lpstr>F_Tool_T1_01_EN_R</vt:lpstr>
      <vt:lpstr>デザインの設定</vt:lpstr>
      <vt:lpstr>F_Tool_T1_01_EN_O</vt:lpstr>
      <vt:lpstr>F_Tool_T1_01_EN_B</vt:lpstr>
      <vt:lpstr>F_Tool_T1_01_EN_E</vt:lpstr>
      <vt:lpstr>F_Tool_T1_01_EN_Y</vt:lpstr>
      <vt:lpstr>エキスパート研修終期発表</vt:lpstr>
      <vt:lpstr>目录</vt:lpstr>
      <vt:lpstr>背景介绍</vt:lpstr>
      <vt:lpstr>PowerPoint Presentation</vt:lpstr>
      <vt:lpstr>完成状况</vt:lpstr>
      <vt:lpstr>完成状况</vt:lpstr>
      <vt:lpstr>完成状况</vt:lpstr>
      <vt:lpstr>完成状况</vt:lpstr>
      <vt:lpstr>完成状况</vt:lpstr>
      <vt:lpstr>完成状况</vt:lpstr>
      <vt:lpstr>完成状况</vt:lpstr>
      <vt:lpstr>未来计划</vt:lpstr>
      <vt:lpstr>PowerPoint Presentation</vt:lpstr>
    </vt:vector>
  </TitlesOfParts>
  <Company>Fujitsu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Skeates, Dale</dc:creator>
  <cp:lastModifiedBy>Liu Chao</cp:lastModifiedBy>
  <cp:revision>434</cp:revision>
  <dcterms:created xsi:type="dcterms:W3CDTF">2021-08-03T15:10:35Z</dcterms:created>
  <dcterms:modified xsi:type="dcterms:W3CDTF">2022-12-18T14:03:47Z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2021-07-25T02:06:17Z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99f6c533-5ccc-48d3-bb6c-b089d8fb28cf</vt:lpwstr>
  </property>
  <property fmtid="{D5CDD505-2E9C-101B-9397-08002B2CF9AE}" pid="8" name="MSIP_Label_a7295cc1-d279-42ac-ab4d-3b0f4fece050_ContentBits">
    <vt:lpwstr>0</vt:lpwstr>
  </property>
</Properties>
</file>